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59" r:id="rId3"/>
    <p:sldId id="260" r:id="rId4"/>
    <p:sldId id="261" r:id="rId5"/>
    <p:sldId id="283" r:id="rId6"/>
    <p:sldId id="277" r:id="rId7"/>
    <p:sldId id="284" r:id="rId8"/>
    <p:sldId id="267" r:id="rId9"/>
    <p:sldId id="291" r:id="rId10"/>
    <p:sldId id="268" r:id="rId11"/>
    <p:sldId id="285" r:id="rId12"/>
    <p:sldId id="280" r:id="rId13"/>
    <p:sldId id="290" r:id="rId14"/>
    <p:sldId id="269" r:id="rId15"/>
    <p:sldId id="286" r:id="rId16"/>
    <p:sldId id="287" r:id="rId17"/>
    <p:sldId id="281" r:id="rId18"/>
    <p:sldId id="288" r:id="rId19"/>
    <p:sldId id="289" r:id="rId20"/>
    <p:sldId id="270" r:id="rId21"/>
    <p:sldId id="282" r:id="rId22"/>
    <p:sldId id="275" r:id="rId23"/>
    <p:sldId id="276" r:id="rId24"/>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E7B5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00" autoAdjust="0"/>
    <p:restoredTop sz="93129" autoAdjust="0"/>
  </p:normalViewPr>
  <p:slideViewPr>
    <p:cSldViewPr snapToGrid="0">
      <p:cViewPr varScale="1">
        <p:scale>
          <a:sx n="118" d="100"/>
          <a:sy n="118" d="100"/>
        </p:scale>
        <p:origin x="25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dirty="0"/>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F97C65-8B27-4008-BA71-351F39729DA6}" type="datetimeFigureOut">
              <a:rPr lang="da-DK" smtClean="0"/>
              <a:t>20-05-2026</a:t>
            </a:fld>
            <a:endParaRPr lang="da-DK" dirty="0"/>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dirty="0"/>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dirty="0"/>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5CAA27-5615-437D-A4EE-2F456FBB23CB}" type="slidenum">
              <a:rPr lang="da-DK" smtClean="0"/>
              <a:t>‹nr.›</a:t>
            </a:fld>
            <a:endParaRPr lang="da-DK" dirty="0"/>
          </a:p>
        </p:txBody>
      </p:sp>
    </p:spTree>
    <p:extLst>
      <p:ext uri="{BB962C8B-B14F-4D97-AF65-F5344CB8AC3E}">
        <p14:creationId xmlns:p14="http://schemas.microsoft.com/office/powerpoint/2010/main" val="34083232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F15CAA27-5615-437D-A4EE-2F456FBB23CB}" type="slidenum">
              <a:rPr lang="da-DK" smtClean="0"/>
              <a:t>2</a:t>
            </a:fld>
            <a:endParaRPr lang="da-DK" dirty="0"/>
          </a:p>
        </p:txBody>
      </p:sp>
    </p:spTree>
    <p:extLst>
      <p:ext uri="{BB962C8B-B14F-4D97-AF65-F5344CB8AC3E}">
        <p14:creationId xmlns:p14="http://schemas.microsoft.com/office/powerpoint/2010/main" val="2086664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DD2ECC-38D5-EBA3-016A-82E52D74591F}"/>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E2469796-0E57-DE76-E3B0-4317082D8D92}"/>
              </a:ext>
            </a:extLst>
          </p:cNvPr>
          <p:cNvSpPr>
            <a:spLocks noGrp="1" noRot="1" noChangeAspect="1"/>
          </p:cNvSpPr>
          <p:nvPr>
            <p:ph type="sldImg"/>
          </p:nvPr>
        </p:nvSpPr>
        <p:spPr/>
        <p:txBody>
          <a:bodyPr/>
          <a:lstStyle/>
          <a:p>
            <a:endParaRPr lang="da-DK"/>
          </a:p>
        </p:txBody>
      </p:sp>
      <p:sp>
        <p:nvSpPr>
          <p:cNvPr id="3" name="Pladsholder til noter 2">
            <a:extLst>
              <a:ext uri="{FF2B5EF4-FFF2-40B4-BE49-F238E27FC236}">
                <a16:creationId xmlns:a16="http://schemas.microsoft.com/office/drawing/2014/main" id="{A64CCF1E-5F75-1179-11EB-72CDE7DC303F}"/>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C0F6CC7E-8142-5355-724D-8DE105B129B7}"/>
              </a:ext>
            </a:extLst>
          </p:cNvPr>
          <p:cNvSpPr>
            <a:spLocks noGrp="1"/>
          </p:cNvSpPr>
          <p:nvPr>
            <p:ph type="sldNum" sz="quarter" idx="5"/>
          </p:nvPr>
        </p:nvSpPr>
        <p:spPr/>
        <p:txBody>
          <a:bodyPr/>
          <a:lstStyle/>
          <a:p>
            <a:fld id="{F15CAA27-5615-437D-A4EE-2F456FBB23CB}" type="slidenum">
              <a:rPr lang="da-DK" smtClean="0"/>
              <a:t>8</a:t>
            </a:fld>
            <a:endParaRPr lang="da-DK" dirty="0"/>
          </a:p>
        </p:txBody>
      </p:sp>
    </p:spTree>
    <p:extLst>
      <p:ext uri="{BB962C8B-B14F-4D97-AF65-F5344CB8AC3E}">
        <p14:creationId xmlns:p14="http://schemas.microsoft.com/office/powerpoint/2010/main" val="30585500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43C0CC-42ED-0598-745C-FC98503B23EE}"/>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1218EFAF-91B9-43B7-7092-8366311841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2376F181-7810-628B-A6B4-6E0D6CDACF49}"/>
              </a:ext>
            </a:extLst>
          </p:cNvPr>
          <p:cNvSpPr>
            <a:spLocks noGrp="1"/>
          </p:cNvSpPr>
          <p:nvPr>
            <p:ph type="dt" sz="half" idx="10"/>
          </p:nvPr>
        </p:nvSpPr>
        <p:spPr/>
        <p:txBody>
          <a:bodyPr/>
          <a:lstStyle/>
          <a:p>
            <a:fld id="{51EF4685-5949-4F09-A194-1C4926CC5DC7}" type="datetime1">
              <a:rPr lang="da-DK" smtClean="0"/>
              <a:t>20-05-2026</a:t>
            </a:fld>
            <a:endParaRPr lang="da-DK" dirty="0"/>
          </a:p>
        </p:txBody>
      </p:sp>
      <p:sp>
        <p:nvSpPr>
          <p:cNvPr id="5" name="Pladsholder til sidefod 4">
            <a:extLst>
              <a:ext uri="{FF2B5EF4-FFF2-40B4-BE49-F238E27FC236}">
                <a16:creationId xmlns:a16="http://schemas.microsoft.com/office/drawing/2014/main" id="{AAFF0942-115D-E4EC-15CA-5E7495D59300}"/>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F4754704-1535-A759-2646-71C731778747}"/>
              </a:ext>
            </a:extLst>
          </p:cNvPr>
          <p:cNvSpPr>
            <a:spLocks noGrp="1"/>
          </p:cNvSpPr>
          <p:nvPr>
            <p:ph type="sldNum" sz="quarter" idx="12"/>
          </p:nvPr>
        </p:nvSpPr>
        <p:spPr/>
        <p:txBody>
          <a:bodyPr/>
          <a:lstStyle/>
          <a:p>
            <a:fld id="{EB93946D-B42F-4823-902F-AA036186979B}" type="slidenum">
              <a:rPr lang="da-DK" smtClean="0"/>
              <a:t>‹nr.›</a:t>
            </a:fld>
            <a:endParaRPr lang="da-DK" dirty="0"/>
          </a:p>
        </p:txBody>
      </p:sp>
    </p:spTree>
    <p:extLst>
      <p:ext uri="{BB962C8B-B14F-4D97-AF65-F5344CB8AC3E}">
        <p14:creationId xmlns:p14="http://schemas.microsoft.com/office/powerpoint/2010/main" val="32533588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DE870C-0BE2-AA75-F3B5-DE43742FF319}"/>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49678F8B-8FA7-E36A-D822-1B3ED0512568}"/>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7AD1DDFD-186A-0C2E-B541-DB088D535272}"/>
              </a:ext>
            </a:extLst>
          </p:cNvPr>
          <p:cNvSpPr>
            <a:spLocks noGrp="1"/>
          </p:cNvSpPr>
          <p:nvPr>
            <p:ph type="dt" sz="half" idx="10"/>
          </p:nvPr>
        </p:nvSpPr>
        <p:spPr/>
        <p:txBody>
          <a:bodyPr/>
          <a:lstStyle/>
          <a:p>
            <a:fld id="{4364DD15-21EF-40A3-A0D9-CD3E95544954}" type="datetime1">
              <a:rPr lang="da-DK" smtClean="0"/>
              <a:t>20-05-2026</a:t>
            </a:fld>
            <a:endParaRPr lang="da-DK" dirty="0"/>
          </a:p>
        </p:txBody>
      </p:sp>
      <p:sp>
        <p:nvSpPr>
          <p:cNvPr id="5" name="Pladsholder til sidefod 4">
            <a:extLst>
              <a:ext uri="{FF2B5EF4-FFF2-40B4-BE49-F238E27FC236}">
                <a16:creationId xmlns:a16="http://schemas.microsoft.com/office/drawing/2014/main" id="{8CDAEE20-EE45-64C1-2CF2-49CA5B95740D}"/>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A456BC42-D1CE-CFC7-0417-6AD97D952EF8}"/>
              </a:ext>
            </a:extLst>
          </p:cNvPr>
          <p:cNvSpPr>
            <a:spLocks noGrp="1"/>
          </p:cNvSpPr>
          <p:nvPr>
            <p:ph type="sldNum" sz="quarter" idx="12"/>
          </p:nvPr>
        </p:nvSpPr>
        <p:spPr/>
        <p:txBody>
          <a:bodyPr/>
          <a:lstStyle/>
          <a:p>
            <a:fld id="{EB93946D-B42F-4823-902F-AA036186979B}" type="slidenum">
              <a:rPr lang="da-DK" smtClean="0"/>
              <a:t>‹nr.›</a:t>
            </a:fld>
            <a:endParaRPr lang="da-DK" dirty="0"/>
          </a:p>
        </p:txBody>
      </p:sp>
    </p:spTree>
    <p:extLst>
      <p:ext uri="{BB962C8B-B14F-4D97-AF65-F5344CB8AC3E}">
        <p14:creationId xmlns:p14="http://schemas.microsoft.com/office/powerpoint/2010/main" val="5721170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9524AED2-77CE-5C8A-06B3-441844BE3ED3}"/>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EF3960DC-13EC-E42A-A08E-EE5FA2B34B16}"/>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8BE502C4-AF38-5333-F322-22869923E545}"/>
              </a:ext>
            </a:extLst>
          </p:cNvPr>
          <p:cNvSpPr>
            <a:spLocks noGrp="1"/>
          </p:cNvSpPr>
          <p:nvPr>
            <p:ph type="dt" sz="half" idx="10"/>
          </p:nvPr>
        </p:nvSpPr>
        <p:spPr/>
        <p:txBody>
          <a:bodyPr/>
          <a:lstStyle/>
          <a:p>
            <a:fld id="{01F45FF1-9DFC-4E7F-A128-64E9D7C1EE32}" type="datetime1">
              <a:rPr lang="da-DK" smtClean="0"/>
              <a:t>20-05-2026</a:t>
            </a:fld>
            <a:endParaRPr lang="da-DK" dirty="0"/>
          </a:p>
        </p:txBody>
      </p:sp>
      <p:sp>
        <p:nvSpPr>
          <p:cNvPr id="5" name="Pladsholder til sidefod 4">
            <a:extLst>
              <a:ext uri="{FF2B5EF4-FFF2-40B4-BE49-F238E27FC236}">
                <a16:creationId xmlns:a16="http://schemas.microsoft.com/office/drawing/2014/main" id="{7C77996C-0E16-9BB8-549D-AA5E22764898}"/>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ACB07788-0B13-AE7A-B891-305CDF7E1F0E}"/>
              </a:ext>
            </a:extLst>
          </p:cNvPr>
          <p:cNvSpPr>
            <a:spLocks noGrp="1"/>
          </p:cNvSpPr>
          <p:nvPr>
            <p:ph type="sldNum" sz="quarter" idx="12"/>
          </p:nvPr>
        </p:nvSpPr>
        <p:spPr/>
        <p:txBody>
          <a:bodyPr/>
          <a:lstStyle/>
          <a:p>
            <a:fld id="{EB93946D-B42F-4823-902F-AA036186979B}" type="slidenum">
              <a:rPr lang="da-DK" smtClean="0"/>
              <a:t>‹nr.›</a:t>
            </a:fld>
            <a:endParaRPr lang="da-DK" dirty="0"/>
          </a:p>
        </p:txBody>
      </p:sp>
    </p:spTree>
    <p:extLst>
      <p:ext uri="{BB962C8B-B14F-4D97-AF65-F5344CB8AC3E}">
        <p14:creationId xmlns:p14="http://schemas.microsoft.com/office/powerpoint/2010/main" val="2801113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1D4103-D661-0737-DFEC-CC117FBCDBC5}"/>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8769DF35-82A6-3CC2-1CCA-9F0F62014208}"/>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47E4C2D3-F4E9-47B7-B3B2-5F0029B55383}"/>
              </a:ext>
            </a:extLst>
          </p:cNvPr>
          <p:cNvSpPr>
            <a:spLocks noGrp="1"/>
          </p:cNvSpPr>
          <p:nvPr>
            <p:ph type="dt" sz="half" idx="10"/>
          </p:nvPr>
        </p:nvSpPr>
        <p:spPr/>
        <p:txBody>
          <a:bodyPr/>
          <a:lstStyle/>
          <a:p>
            <a:fld id="{05BA16A5-B54A-40CB-B7F7-67691441BAE0}" type="datetime1">
              <a:rPr lang="da-DK" smtClean="0"/>
              <a:t>20-05-2026</a:t>
            </a:fld>
            <a:endParaRPr lang="da-DK" dirty="0"/>
          </a:p>
        </p:txBody>
      </p:sp>
      <p:sp>
        <p:nvSpPr>
          <p:cNvPr id="5" name="Pladsholder til sidefod 4">
            <a:extLst>
              <a:ext uri="{FF2B5EF4-FFF2-40B4-BE49-F238E27FC236}">
                <a16:creationId xmlns:a16="http://schemas.microsoft.com/office/drawing/2014/main" id="{8CCCF462-231A-4984-BC91-BE356D67F040}"/>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E57F50EF-489A-5F20-5BCB-0C08CB32C304}"/>
              </a:ext>
            </a:extLst>
          </p:cNvPr>
          <p:cNvSpPr>
            <a:spLocks noGrp="1"/>
          </p:cNvSpPr>
          <p:nvPr>
            <p:ph type="sldNum" sz="quarter" idx="12"/>
          </p:nvPr>
        </p:nvSpPr>
        <p:spPr/>
        <p:txBody>
          <a:bodyPr/>
          <a:lstStyle/>
          <a:p>
            <a:fld id="{EB93946D-B42F-4823-902F-AA036186979B}" type="slidenum">
              <a:rPr lang="da-DK" smtClean="0"/>
              <a:t>‹nr.›</a:t>
            </a:fld>
            <a:endParaRPr lang="da-DK" dirty="0"/>
          </a:p>
        </p:txBody>
      </p:sp>
    </p:spTree>
    <p:extLst>
      <p:ext uri="{BB962C8B-B14F-4D97-AF65-F5344CB8AC3E}">
        <p14:creationId xmlns:p14="http://schemas.microsoft.com/office/powerpoint/2010/main" val="121627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94340C-A75B-3040-93A7-736802D66D34}"/>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F36CB521-45B8-7477-E96F-3CCD2F8B007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ED472D97-4621-3ED6-D406-DFC781BF1E58}"/>
              </a:ext>
            </a:extLst>
          </p:cNvPr>
          <p:cNvSpPr>
            <a:spLocks noGrp="1"/>
          </p:cNvSpPr>
          <p:nvPr>
            <p:ph type="dt" sz="half" idx="10"/>
          </p:nvPr>
        </p:nvSpPr>
        <p:spPr/>
        <p:txBody>
          <a:bodyPr/>
          <a:lstStyle/>
          <a:p>
            <a:fld id="{66C2C250-13E5-4524-A173-C8BF719186F0}" type="datetime1">
              <a:rPr lang="da-DK" smtClean="0"/>
              <a:t>20-05-2026</a:t>
            </a:fld>
            <a:endParaRPr lang="da-DK" dirty="0"/>
          </a:p>
        </p:txBody>
      </p:sp>
      <p:sp>
        <p:nvSpPr>
          <p:cNvPr id="5" name="Pladsholder til sidefod 4">
            <a:extLst>
              <a:ext uri="{FF2B5EF4-FFF2-40B4-BE49-F238E27FC236}">
                <a16:creationId xmlns:a16="http://schemas.microsoft.com/office/drawing/2014/main" id="{A7C239A1-4552-8753-964C-56277C1261F1}"/>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90AB9DF7-4505-1223-D09F-CCA5607E884E}"/>
              </a:ext>
            </a:extLst>
          </p:cNvPr>
          <p:cNvSpPr>
            <a:spLocks noGrp="1"/>
          </p:cNvSpPr>
          <p:nvPr>
            <p:ph type="sldNum" sz="quarter" idx="12"/>
          </p:nvPr>
        </p:nvSpPr>
        <p:spPr/>
        <p:txBody>
          <a:bodyPr/>
          <a:lstStyle/>
          <a:p>
            <a:fld id="{EB93946D-B42F-4823-902F-AA036186979B}" type="slidenum">
              <a:rPr lang="da-DK" smtClean="0"/>
              <a:t>‹nr.›</a:t>
            </a:fld>
            <a:endParaRPr lang="da-DK" dirty="0"/>
          </a:p>
        </p:txBody>
      </p:sp>
    </p:spTree>
    <p:extLst>
      <p:ext uri="{BB962C8B-B14F-4D97-AF65-F5344CB8AC3E}">
        <p14:creationId xmlns:p14="http://schemas.microsoft.com/office/powerpoint/2010/main" val="1068204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254AE7-C0C3-6509-A9A2-F152E07A55E8}"/>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32392C86-69DE-FAFB-1799-F9641CD46FEA}"/>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8637263D-0327-4EDA-2DC6-B2DC86E6AC91}"/>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5D22E77D-E8C7-6B07-B745-96F8AE332D9E}"/>
              </a:ext>
            </a:extLst>
          </p:cNvPr>
          <p:cNvSpPr>
            <a:spLocks noGrp="1"/>
          </p:cNvSpPr>
          <p:nvPr>
            <p:ph type="dt" sz="half" idx="10"/>
          </p:nvPr>
        </p:nvSpPr>
        <p:spPr/>
        <p:txBody>
          <a:bodyPr/>
          <a:lstStyle/>
          <a:p>
            <a:fld id="{5E646479-3687-4F28-9994-FF043DF11A6A}" type="datetime1">
              <a:rPr lang="da-DK" smtClean="0"/>
              <a:t>20-05-2026</a:t>
            </a:fld>
            <a:endParaRPr lang="da-DK" dirty="0"/>
          </a:p>
        </p:txBody>
      </p:sp>
      <p:sp>
        <p:nvSpPr>
          <p:cNvPr id="6" name="Pladsholder til sidefod 5">
            <a:extLst>
              <a:ext uri="{FF2B5EF4-FFF2-40B4-BE49-F238E27FC236}">
                <a16:creationId xmlns:a16="http://schemas.microsoft.com/office/drawing/2014/main" id="{E422BB9D-4762-458F-53C0-C4D3D449F0E8}"/>
              </a:ext>
            </a:extLst>
          </p:cNvPr>
          <p:cNvSpPr>
            <a:spLocks noGrp="1"/>
          </p:cNvSpPr>
          <p:nvPr>
            <p:ph type="ftr" sz="quarter" idx="11"/>
          </p:nvPr>
        </p:nvSpPr>
        <p:spPr/>
        <p:txBody>
          <a:bodyPr/>
          <a:lstStyle/>
          <a:p>
            <a:endParaRPr lang="da-DK" dirty="0"/>
          </a:p>
        </p:txBody>
      </p:sp>
      <p:sp>
        <p:nvSpPr>
          <p:cNvPr id="7" name="Pladsholder til slidenummer 6">
            <a:extLst>
              <a:ext uri="{FF2B5EF4-FFF2-40B4-BE49-F238E27FC236}">
                <a16:creationId xmlns:a16="http://schemas.microsoft.com/office/drawing/2014/main" id="{F8320FD1-34AE-6D48-C4DB-91D4E0480BCE}"/>
              </a:ext>
            </a:extLst>
          </p:cNvPr>
          <p:cNvSpPr>
            <a:spLocks noGrp="1"/>
          </p:cNvSpPr>
          <p:nvPr>
            <p:ph type="sldNum" sz="quarter" idx="12"/>
          </p:nvPr>
        </p:nvSpPr>
        <p:spPr/>
        <p:txBody>
          <a:bodyPr/>
          <a:lstStyle/>
          <a:p>
            <a:fld id="{EB93946D-B42F-4823-902F-AA036186979B}" type="slidenum">
              <a:rPr lang="da-DK" smtClean="0"/>
              <a:t>‹nr.›</a:t>
            </a:fld>
            <a:endParaRPr lang="da-DK" dirty="0"/>
          </a:p>
        </p:txBody>
      </p:sp>
    </p:spTree>
    <p:extLst>
      <p:ext uri="{BB962C8B-B14F-4D97-AF65-F5344CB8AC3E}">
        <p14:creationId xmlns:p14="http://schemas.microsoft.com/office/powerpoint/2010/main" val="36373464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F90FC1-69A8-5FF5-A43D-BA3B6933041A}"/>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54CF1299-CEC8-9CB5-68E6-6DAE9B239F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028EDA02-5D2A-A700-5AAB-47D1B587B646}"/>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F8D73456-294D-B945-1FBC-6D17D47B86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B21928F8-3283-6A71-A25E-CA265BBA7236}"/>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9B21DA1E-6559-2EA8-7D90-81059437BDBF}"/>
              </a:ext>
            </a:extLst>
          </p:cNvPr>
          <p:cNvSpPr>
            <a:spLocks noGrp="1"/>
          </p:cNvSpPr>
          <p:nvPr>
            <p:ph type="dt" sz="half" idx="10"/>
          </p:nvPr>
        </p:nvSpPr>
        <p:spPr/>
        <p:txBody>
          <a:bodyPr/>
          <a:lstStyle/>
          <a:p>
            <a:fld id="{0D4F2629-44B1-411E-B4C3-881E67BD29E2}" type="datetime1">
              <a:rPr lang="da-DK" smtClean="0"/>
              <a:t>20-05-2026</a:t>
            </a:fld>
            <a:endParaRPr lang="da-DK" dirty="0"/>
          </a:p>
        </p:txBody>
      </p:sp>
      <p:sp>
        <p:nvSpPr>
          <p:cNvPr id="8" name="Pladsholder til sidefod 7">
            <a:extLst>
              <a:ext uri="{FF2B5EF4-FFF2-40B4-BE49-F238E27FC236}">
                <a16:creationId xmlns:a16="http://schemas.microsoft.com/office/drawing/2014/main" id="{C9254D68-8CD8-AC03-6EEA-DB39755B2937}"/>
              </a:ext>
            </a:extLst>
          </p:cNvPr>
          <p:cNvSpPr>
            <a:spLocks noGrp="1"/>
          </p:cNvSpPr>
          <p:nvPr>
            <p:ph type="ftr" sz="quarter" idx="11"/>
          </p:nvPr>
        </p:nvSpPr>
        <p:spPr/>
        <p:txBody>
          <a:bodyPr/>
          <a:lstStyle/>
          <a:p>
            <a:endParaRPr lang="da-DK" dirty="0"/>
          </a:p>
        </p:txBody>
      </p:sp>
      <p:sp>
        <p:nvSpPr>
          <p:cNvPr id="9" name="Pladsholder til slidenummer 8">
            <a:extLst>
              <a:ext uri="{FF2B5EF4-FFF2-40B4-BE49-F238E27FC236}">
                <a16:creationId xmlns:a16="http://schemas.microsoft.com/office/drawing/2014/main" id="{4FB2F2EB-716C-ED35-DD43-262C4F1F4886}"/>
              </a:ext>
            </a:extLst>
          </p:cNvPr>
          <p:cNvSpPr>
            <a:spLocks noGrp="1"/>
          </p:cNvSpPr>
          <p:nvPr>
            <p:ph type="sldNum" sz="quarter" idx="12"/>
          </p:nvPr>
        </p:nvSpPr>
        <p:spPr/>
        <p:txBody>
          <a:bodyPr/>
          <a:lstStyle/>
          <a:p>
            <a:fld id="{EB93946D-B42F-4823-902F-AA036186979B}" type="slidenum">
              <a:rPr lang="da-DK" smtClean="0"/>
              <a:t>‹nr.›</a:t>
            </a:fld>
            <a:endParaRPr lang="da-DK" dirty="0"/>
          </a:p>
        </p:txBody>
      </p:sp>
    </p:spTree>
    <p:extLst>
      <p:ext uri="{BB962C8B-B14F-4D97-AF65-F5344CB8AC3E}">
        <p14:creationId xmlns:p14="http://schemas.microsoft.com/office/powerpoint/2010/main" val="178688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D3F19C-5C2E-7CB0-CA5F-F264CEB3AE1A}"/>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6944AD1D-FC9B-1CB1-1BC0-58D7A983AD51}"/>
              </a:ext>
            </a:extLst>
          </p:cNvPr>
          <p:cNvSpPr>
            <a:spLocks noGrp="1"/>
          </p:cNvSpPr>
          <p:nvPr>
            <p:ph type="dt" sz="half" idx="10"/>
          </p:nvPr>
        </p:nvSpPr>
        <p:spPr/>
        <p:txBody>
          <a:bodyPr/>
          <a:lstStyle/>
          <a:p>
            <a:fld id="{B2FCA5CD-D1BE-4D0B-8864-47C498082B5B}" type="datetime1">
              <a:rPr lang="da-DK" smtClean="0"/>
              <a:t>20-05-2026</a:t>
            </a:fld>
            <a:endParaRPr lang="da-DK" dirty="0"/>
          </a:p>
        </p:txBody>
      </p:sp>
      <p:sp>
        <p:nvSpPr>
          <p:cNvPr id="4" name="Pladsholder til sidefod 3">
            <a:extLst>
              <a:ext uri="{FF2B5EF4-FFF2-40B4-BE49-F238E27FC236}">
                <a16:creationId xmlns:a16="http://schemas.microsoft.com/office/drawing/2014/main" id="{E01EE183-E298-CB55-261B-726381FF4B59}"/>
              </a:ext>
            </a:extLst>
          </p:cNvPr>
          <p:cNvSpPr>
            <a:spLocks noGrp="1"/>
          </p:cNvSpPr>
          <p:nvPr>
            <p:ph type="ftr" sz="quarter" idx="11"/>
          </p:nvPr>
        </p:nvSpPr>
        <p:spPr/>
        <p:txBody>
          <a:bodyPr/>
          <a:lstStyle/>
          <a:p>
            <a:endParaRPr lang="da-DK" dirty="0"/>
          </a:p>
        </p:txBody>
      </p:sp>
      <p:sp>
        <p:nvSpPr>
          <p:cNvPr id="5" name="Pladsholder til slidenummer 4">
            <a:extLst>
              <a:ext uri="{FF2B5EF4-FFF2-40B4-BE49-F238E27FC236}">
                <a16:creationId xmlns:a16="http://schemas.microsoft.com/office/drawing/2014/main" id="{ACEDB00F-9189-66AC-F867-AD2B136F7521}"/>
              </a:ext>
            </a:extLst>
          </p:cNvPr>
          <p:cNvSpPr>
            <a:spLocks noGrp="1"/>
          </p:cNvSpPr>
          <p:nvPr>
            <p:ph type="sldNum" sz="quarter" idx="12"/>
          </p:nvPr>
        </p:nvSpPr>
        <p:spPr/>
        <p:txBody>
          <a:bodyPr/>
          <a:lstStyle/>
          <a:p>
            <a:fld id="{EB93946D-B42F-4823-902F-AA036186979B}" type="slidenum">
              <a:rPr lang="da-DK" smtClean="0"/>
              <a:t>‹nr.›</a:t>
            </a:fld>
            <a:endParaRPr lang="da-DK" dirty="0"/>
          </a:p>
        </p:txBody>
      </p:sp>
    </p:spTree>
    <p:extLst>
      <p:ext uri="{BB962C8B-B14F-4D97-AF65-F5344CB8AC3E}">
        <p14:creationId xmlns:p14="http://schemas.microsoft.com/office/powerpoint/2010/main" val="28025717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2AA5C6FE-E071-BF73-EF18-A7E7447CF483}"/>
              </a:ext>
            </a:extLst>
          </p:cNvPr>
          <p:cNvSpPr>
            <a:spLocks noGrp="1"/>
          </p:cNvSpPr>
          <p:nvPr>
            <p:ph type="dt" sz="half" idx="10"/>
          </p:nvPr>
        </p:nvSpPr>
        <p:spPr/>
        <p:txBody>
          <a:bodyPr/>
          <a:lstStyle/>
          <a:p>
            <a:fld id="{D0EC8FBA-FF34-4DE1-8472-2D3E65276C05}" type="datetime1">
              <a:rPr lang="da-DK" smtClean="0"/>
              <a:t>20-05-2026</a:t>
            </a:fld>
            <a:endParaRPr lang="da-DK" dirty="0"/>
          </a:p>
        </p:txBody>
      </p:sp>
      <p:sp>
        <p:nvSpPr>
          <p:cNvPr id="3" name="Pladsholder til sidefod 2">
            <a:extLst>
              <a:ext uri="{FF2B5EF4-FFF2-40B4-BE49-F238E27FC236}">
                <a16:creationId xmlns:a16="http://schemas.microsoft.com/office/drawing/2014/main" id="{62BD6D4F-2F69-BA3B-3A23-D11635EDB4A1}"/>
              </a:ext>
            </a:extLst>
          </p:cNvPr>
          <p:cNvSpPr>
            <a:spLocks noGrp="1"/>
          </p:cNvSpPr>
          <p:nvPr>
            <p:ph type="ftr" sz="quarter" idx="11"/>
          </p:nvPr>
        </p:nvSpPr>
        <p:spPr/>
        <p:txBody>
          <a:bodyPr/>
          <a:lstStyle/>
          <a:p>
            <a:endParaRPr lang="da-DK" dirty="0"/>
          </a:p>
        </p:txBody>
      </p:sp>
      <p:sp>
        <p:nvSpPr>
          <p:cNvPr id="4" name="Pladsholder til slidenummer 3">
            <a:extLst>
              <a:ext uri="{FF2B5EF4-FFF2-40B4-BE49-F238E27FC236}">
                <a16:creationId xmlns:a16="http://schemas.microsoft.com/office/drawing/2014/main" id="{A57E533A-DFC1-704E-7281-7EECDBF563C4}"/>
              </a:ext>
            </a:extLst>
          </p:cNvPr>
          <p:cNvSpPr>
            <a:spLocks noGrp="1"/>
          </p:cNvSpPr>
          <p:nvPr>
            <p:ph type="sldNum" sz="quarter" idx="12"/>
          </p:nvPr>
        </p:nvSpPr>
        <p:spPr/>
        <p:txBody>
          <a:bodyPr/>
          <a:lstStyle/>
          <a:p>
            <a:fld id="{EB93946D-B42F-4823-902F-AA036186979B}" type="slidenum">
              <a:rPr lang="da-DK" smtClean="0"/>
              <a:t>‹nr.›</a:t>
            </a:fld>
            <a:endParaRPr lang="da-DK" dirty="0"/>
          </a:p>
        </p:txBody>
      </p:sp>
    </p:spTree>
    <p:extLst>
      <p:ext uri="{BB962C8B-B14F-4D97-AF65-F5344CB8AC3E}">
        <p14:creationId xmlns:p14="http://schemas.microsoft.com/office/powerpoint/2010/main" val="16631108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937451-BAA8-BB08-DD33-F0DBE802ED8D}"/>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85C93B35-6136-9753-3861-D7CA78F4E5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4E9718C6-7318-B897-823B-E0BAE760B1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6EBA76E1-2C9A-A1F6-780F-F1C0187BD7E4}"/>
              </a:ext>
            </a:extLst>
          </p:cNvPr>
          <p:cNvSpPr>
            <a:spLocks noGrp="1"/>
          </p:cNvSpPr>
          <p:nvPr>
            <p:ph type="dt" sz="half" idx="10"/>
          </p:nvPr>
        </p:nvSpPr>
        <p:spPr/>
        <p:txBody>
          <a:bodyPr/>
          <a:lstStyle/>
          <a:p>
            <a:fld id="{4A90BFF1-ADB4-4FBD-AFF7-C1EE705BB3C4}" type="datetime1">
              <a:rPr lang="da-DK" smtClean="0"/>
              <a:t>20-05-2026</a:t>
            </a:fld>
            <a:endParaRPr lang="da-DK" dirty="0"/>
          </a:p>
        </p:txBody>
      </p:sp>
      <p:sp>
        <p:nvSpPr>
          <p:cNvPr id="6" name="Pladsholder til sidefod 5">
            <a:extLst>
              <a:ext uri="{FF2B5EF4-FFF2-40B4-BE49-F238E27FC236}">
                <a16:creationId xmlns:a16="http://schemas.microsoft.com/office/drawing/2014/main" id="{8F4BF429-4AFC-F6F3-C9DA-B110A010D6E7}"/>
              </a:ext>
            </a:extLst>
          </p:cNvPr>
          <p:cNvSpPr>
            <a:spLocks noGrp="1"/>
          </p:cNvSpPr>
          <p:nvPr>
            <p:ph type="ftr" sz="quarter" idx="11"/>
          </p:nvPr>
        </p:nvSpPr>
        <p:spPr/>
        <p:txBody>
          <a:bodyPr/>
          <a:lstStyle/>
          <a:p>
            <a:endParaRPr lang="da-DK" dirty="0"/>
          </a:p>
        </p:txBody>
      </p:sp>
      <p:sp>
        <p:nvSpPr>
          <p:cNvPr id="7" name="Pladsholder til slidenummer 6">
            <a:extLst>
              <a:ext uri="{FF2B5EF4-FFF2-40B4-BE49-F238E27FC236}">
                <a16:creationId xmlns:a16="http://schemas.microsoft.com/office/drawing/2014/main" id="{C90C9486-26EB-6ED9-0FBF-DAC47A359624}"/>
              </a:ext>
            </a:extLst>
          </p:cNvPr>
          <p:cNvSpPr>
            <a:spLocks noGrp="1"/>
          </p:cNvSpPr>
          <p:nvPr>
            <p:ph type="sldNum" sz="quarter" idx="12"/>
          </p:nvPr>
        </p:nvSpPr>
        <p:spPr/>
        <p:txBody>
          <a:bodyPr/>
          <a:lstStyle/>
          <a:p>
            <a:fld id="{EB93946D-B42F-4823-902F-AA036186979B}" type="slidenum">
              <a:rPr lang="da-DK" smtClean="0"/>
              <a:t>‹nr.›</a:t>
            </a:fld>
            <a:endParaRPr lang="da-DK" dirty="0"/>
          </a:p>
        </p:txBody>
      </p:sp>
    </p:spTree>
    <p:extLst>
      <p:ext uri="{BB962C8B-B14F-4D97-AF65-F5344CB8AC3E}">
        <p14:creationId xmlns:p14="http://schemas.microsoft.com/office/powerpoint/2010/main" val="3726723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1D8CB4-F074-48D6-D62D-A5A026D62505}"/>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93D2640F-8312-F392-88F2-111D6531AD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dirty="0"/>
          </a:p>
        </p:txBody>
      </p:sp>
      <p:sp>
        <p:nvSpPr>
          <p:cNvPr id="4" name="Pladsholder til tekst 3">
            <a:extLst>
              <a:ext uri="{FF2B5EF4-FFF2-40B4-BE49-F238E27FC236}">
                <a16:creationId xmlns:a16="http://schemas.microsoft.com/office/drawing/2014/main" id="{E6DD5237-A06A-0A17-6397-5C005E7CB3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94159C6F-7FE3-3557-9711-C7C16E8A68BE}"/>
              </a:ext>
            </a:extLst>
          </p:cNvPr>
          <p:cNvSpPr>
            <a:spLocks noGrp="1"/>
          </p:cNvSpPr>
          <p:nvPr>
            <p:ph type="dt" sz="half" idx="10"/>
          </p:nvPr>
        </p:nvSpPr>
        <p:spPr/>
        <p:txBody>
          <a:bodyPr/>
          <a:lstStyle/>
          <a:p>
            <a:fld id="{F703DF84-822A-4B0D-8173-D27CD5228EBD}" type="datetime1">
              <a:rPr lang="da-DK" smtClean="0"/>
              <a:t>20-05-2026</a:t>
            </a:fld>
            <a:endParaRPr lang="da-DK" dirty="0"/>
          </a:p>
        </p:txBody>
      </p:sp>
      <p:sp>
        <p:nvSpPr>
          <p:cNvPr id="6" name="Pladsholder til sidefod 5">
            <a:extLst>
              <a:ext uri="{FF2B5EF4-FFF2-40B4-BE49-F238E27FC236}">
                <a16:creationId xmlns:a16="http://schemas.microsoft.com/office/drawing/2014/main" id="{7DEB9708-E501-7280-EF04-6FFF5529D0EB}"/>
              </a:ext>
            </a:extLst>
          </p:cNvPr>
          <p:cNvSpPr>
            <a:spLocks noGrp="1"/>
          </p:cNvSpPr>
          <p:nvPr>
            <p:ph type="ftr" sz="quarter" idx="11"/>
          </p:nvPr>
        </p:nvSpPr>
        <p:spPr/>
        <p:txBody>
          <a:bodyPr/>
          <a:lstStyle/>
          <a:p>
            <a:endParaRPr lang="da-DK" dirty="0"/>
          </a:p>
        </p:txBody>
      </p:sp>
      <p:sp>
        <p:nvSpPr>
          <p:cNvPr id="7" name="Pladsholder til slidenummer 6">
            <a:extLst>
              <a:ext uri="{FF2B5EF4-FFF2-40B4-BE49-F238E27FC236}">
                <a16:creationId xmlns:a16="http://schemas.microsoft.com/office/drawing/2014/main" id="{72377501-9241-D01A-020F-BAFB01CCBE00}"/>
              </a:ext>
            </a:extLst>
          </p:cNvPr>
          <p:cNvSpPr>
            <a:spLocks noGrp="1"/>
          </p:cNvSpPr>
          <p:nvPr>
            <p:ph type="sldNum" sz="quarter" idx="12"/>
          </p:nvPr>
        </p:nvSpPr>
        <p:spPr/>
        <p:txBody>
          <a:bodyPr/>
          <a:lstStyle/>
          <a:p>
            <a:fld id="{EB93946D-B42F-4823-902F-AA036186979B}" type="slidenum">
              <a:rPr lang="da-DK" smtClean="0"/>
              <a:t>‹nr.›</a:t>
            </a:fld>
            <a:endParaRPr lang="da-DK" dirty="0"/>
          </a:p>
        </p:txBody>
      </p:sp>
    </p:spTree>
    <p:extLst>
      <p:ext uri="{BB962C8B-B14F-4D97-AF65-F5344CB8AC3E}">
        <p14:creationId xmlns:p14="http://schemas.microsoft.com/office/powerpoint/2010/main" val="24441719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EF972CB9-85FB-8C0B-80CC-4EF0C73054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81D50C6E-6D52-05CD-EAAF-A3905D4BBF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E6577376-0926-68B3-5E08-85CD0556EB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C45938A-224A-49AE-A550-7B750C32900A}" type="datetime1">
              <a:rPr lang="da-DK" smtClean="0"/>
              <a:t>20-05-2026</a:t>
            </a:fld>
            <a:endParaRPr lang="da-DK" dirty="0"/>
          </a:p>
        </p:txBody>
      </p:sp>
      <p:sp>
        <p:nvSpPr>
          <p:cNvPr id="5" name="Pladsholder til sidefod 4">
            <a:extLst>
              <a:ext uri="{FF2B5EF4-FFF2-40B4-BE49-F238E27FC236}">
                <a16:creationId xmlns:a16="http://schemas.microsoft.com/office/drawing/2014/main" id="{7F226C77-F689-D5EA-FABD-AAEDBED51E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a-DK" dirty="0"/>
          </a:p>
        </p:txBody>
      </p:sp>
      <p:sp>
        <p:nvSpPr>
          <p:cNvPr id="6" name="Pladsholder til slidenummer 5">
            <a:extLst>
              <a:ext uri="{FF2B5EF4-FFF2-40B4-BE49-F238E27FC236}">
                <a16:creationId xmlns:a16="http://schemas.microsoft.com/office/drawing/2014/main" id="{B6827ED0-9FE7-BB66-F367-EC3BE2257E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B93946D-B42F-4823-902F-AA036186979B}" type="slidenum">
              <a:rPr lang="da-DK" smtClean="0"/>
              <a:t>‹nr.›</a:t>
            </a:fld>
            <a:endParaRPr lang="da-DK" dirty="0"/>
          </a:p>
        </p:txBody>
      </p:sp>
    </p:spTree>
    <p:extLst>
      <p:ext uri="{BB962C8B-B14F-4D97-AF65-F5344CB8AC3E}">
        <p14:creationId xmlns:p14="http://schemas.microsoft.com/office/powerpoint/2010/main" val="37451174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jpeg"/><Relationship Id="rId7" Type="http://schemas.openxmlformats.org/officeDocument/2006/relationships/image" Target="../media/image11.sv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10.svg"/><Relationship Id="rId5" Type="http://schemas.openxmlformats.org/officeDocument/2006/relationships/image" Target="../media/image9.svg"/><Relationship Id="rId4" Type="http://schemas.openxmlformats.org/officeDocument/2006/relationships/image" Target="../media/image8.svg"/></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3" name="Rektangel 12">
            <a:extLst>
              <a:ext uri="{FF2B5EF4-FFF2-40B4-BE49-F238E27FC236}">
                <a16:creationId xmlns:a16="http://schemas.microsoft.com/office/drawing/2014/main" id="{889CD5EF-1B2E-55F5-66FD-78CC95EFFA01}"/>
              </a:ext>
            </a:extLst>
          </p:cNvPr>
          <p:cNvSpPr/>
          <p:nvPr/>
        </p:nvSpPr>
        <p:spPr>
          <a:xfrm rot="5400000">
            <a:off x="8200066" y="2347468"/>
            <a:ext cx="5404272" cy="1582718"/>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vert="vert270" lIns="72000" tIns="0" rtlCol="0" anchor="ctr"/>
          <a:lstStyle/>
          <a:p>
            <a:pPr algn="ctr"/>
            <a:r>
              <a:rPr lang="da-DK" sz="3200" b="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ESG Rapport 2025</a:t>
            </a:r>
          </a:p>
        </p:txBody>
      </p:sp>
      <p:sp>
        <p:nvSpPr>
          <p:cNvPr id="14" name="Rektangel 13">
            <a:extLst>
              <a:ext uri="{FF2B5EF4-FFF2-40B4-BE49-F238E27FC236}">
                <a16:creationId xmlns:a16="http://schemas.microsoft.com/office/drawing/2014/main" id="{A976EED5-8D40-8E15-2977-D81797BCF743}"/>
              </a:ext>
            </a:extLst>
          </p:cNvPr>
          <p:cNvSpPr/>
          <p:nvPr/>
        </p:nvSpPr>
        <p:spPr>
          <a:xfrm rot="5400000">
            <a:off x="7350739" y="3082842"/>
            <a:ext cx="5404272" cy="111968"/>
          </a:xfrm>
          <a:prstGeom prst="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3" name="Billede 2">
            <a:extLst>
              <a:ext uri="{FF2B5EF4-FFF2-40B4-BE49-F238E27FC236}">
                <a16:creationId xmlns:a16="http://schemas.microsoft.com/office/drawing/2014/main" id="{84631022-64AA-F232-9F51-1E236C4FFD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5" y="0"/>
            <a:ext cx="9144000" cy="6858000"/>
          </a:xfrm>
          <a:prstGeom prst="rect">
            <a:avLst/>
          </a:prstGeom>
        </p:spPr>
      </p:pic>
      <p:sp>
        <p:nvSpPr>
          <p:cNvPr id="2" name="Pladsholder til slidenummer 1">
            <a:extLst>
              <a:ext uri="{FF2B5EF4-FFF2-40B4-BE49-F238E27FC236}">
                <a16:creationId xmlns:a16="http://schemas.microsoft.com/office/drawing/2014/main" id="{BF38727F-DAE6-4916-EA7F-CA72708147AE}"/>
              </a:ext>
            </a:extLst>
          </p:cNvPr>
          <p:cNvSpPr>
            <a:spLocks noGrp="1"/>
          </p:cNvSpPr>
          <p:nvPr>
            <p:ph type="sldNum" sz="quarter" idx="12"/>
          </p:nvPr>
        </p:nvSpPr>
        <p:spPr/>
        <p:txBody>
          <a:bodyPr/>
          <a:lstStyle/>
          <a:p>
            <a:fld id="{EB93946D-B42F-4823-902F-AA036186979B}" type="slidenum">
              <a:rPr lang="da-DK" smtClean="0"/>
              <a:t>1</a:t>
            </a:fld>
            <a:endParaRPr lang="da-DK" dirty="0"/>
          </a:p>
        </p:txBody>
      </p:sp>
    </p:spTree>
    <p:extLst>
      <p:ext uri="{BB962C8B-B14F-4D97-AF65-F5344CB8AC3E}">
        <p14:creationId xmlns:p14="http://schemas.microsoft.com/office/powerpoint/2010/main" val="2805540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9F8D90-4AD2-D550-5DBC-FED7B1CB1AC4}"/>
            </a:ext>
          </a:extLst>
        </p:cNvPr>
        <p:cNvGrpSpPr/>
        <p:nvPr/>
      </p:nvGrpSpPr>
      <p:grpSpPr>
        <a:xfrm>
          <a:off x="0" y="0"/>
          <a:ext cx="0" cy="0"/>
          <a:chOff x="0" y="0"/>
          <a:chExt cx="0" cy="0"/>
        </a:xfrm>
      </p:grpSpPr>
      <p:sp>
        <p:nvSpPr>
          <p:cNvPr id="5" name="Rektangel 4">
            <a:extLst>
              <a:ext uri="{FF2B5EF4-FFF2-40B4-BE49-F238E27FC236}">
                <a16:creationId xmlns:a16="http://schemas.microsoft.com/office/drawing/2014/main" id="{F0158500-D4E9-A291-17C7-306D2FB0676A}"/>
              </a:ext>
            </a:extLst>
          </p:cNvPr>
          <p:cNvSpPr/>
          <p:nvPr/>
        </p:nvSpPr>
        <p:spPr>
          <a:xfrm>
            <a:off x="0" y="334833"/>
            <a:ext cx="7477195" cy="1110343"/>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200" b="1" noProof="0"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E-data</a:t>
            </a:r>
          </a:p>
        </p:txBody>
      </p:sp>
      <p:sp>
        <p:nvSpPr>
          <p:cNvPr id="6" name="Rektangel 5">
            <a:extLst>
              <a:ext uri="{FF2B5EF4-FFF2-40B4-BE49-F238E27FC236}">
                <a16:creationId xmlns:a16="http://schemas.microsoft.com/office/drawing/2014/main" id="{012F7755-E085-1FF1-CEEC-9F0DDC2E43C2}"/>
              </a:ext>
            </a:extLst>
          </p:cNvPr>
          <p:cNvSpPr/>
          <p:nvPr/>
        </p:nvSpPr>
        <p:spPr>
          <a:xfrm>
            <a:off x="0" y="1445176"/>
            <a:ext cx="7477194" cy="111968"/>
          </a:xfrm>
          <a:prstGeom prst="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noProof="0" dirty="0"/>
          </a:p>
        </p:txBody>
      </p:sp>
      <p:graphicFrame>
        <p:nvGraphicFramePr>
          <p:cNvPr id="9" name="Tabel 8">
            <a:extLst>
              <a:ext uri="{FF2B5EF4-FFF2-40B4-BE49-F238E27FC236}">
                <a16:creationId xmlns:a16="http://schemas.microsoft.com/office/drawing/2014/main" id="{5571A985-3973-F893-63BA-03516E350581}"/>
              </a:ext>
            </a:extLst>
          </p:cNvPr>
          <p:cNvGraphicFramePr>
            <a:graphicFrameLocks noGrp="1"/>
          </p:cNvGraphicFramePr>
          <p:nvPr>
            <p:extLst>
              <p:ext uri="{D42A27DB-BD31-4B8C-83A1-F6EECF244321}">
                <p14:modId xmlns:p14="http://schemas.microsoft.com/office/powerpoint/2010/main" val="4223529028"/>
              </p:ext>
            </p:extLst>
          </p:nvPr>
        </p:nvGraphicFramePr>
        <p:xfrm>
          <a:off x="525543" y="2144218"/>
          <a:ext cx="10765906" cy="2140876"/>
        </p:xfrm>
        <a:graphic>
          <a:graphicData uri="http://schemas.openxmlformats.org/drawingml/2006/table">
            <a:tbl>
              <a:tblPr firstRow="1" bandRow="1">
                <a:tableStyleId>{5C22544A-7EE6-4342-B048-85BDC9FD1C3A}</a:tableStyleId>
              </a:tblPr>
              <a:tblGrid>
                <a:gridCol w="3221069">
                  <a:extLst>
                    <a:ext uri="{9D8B030D-6E8A-4147-A177-3AD203B41FA5}">
                      <a16:colId xmlns:a16="http://schemas.microsoft.com/office/drawing/2014/main" val="866734173"/>
                    </a:ext>
                  </a:extLst>
                </a:gridCol>
                <a:gridCol w="1181438">
                  <a:extLst>
                    <a:ext uri="{9D8B030D-6E8A-4147-A177-3AD203B41FA5}">
                      <a16:colId xmlns:a16="http://schemas.microsoft.com/office/drawing/2014/main" val="3939738956"/>
                    </a:ext>
                  </a:extLst>
                </a:gridCol>
                <a:gridCol w="1225449">
                  <a:extLst>
                    <a:ext uri="{9D8B030D-6E8A-4147-A177-3AD203B41FA5}">
                      <a16:colId xmlns:a16="http://schemas.microsoft.com/office/drawing/2014/main" val="2658650284"/>
                    </a:ext>
                  </a:extLst>
                </a:gridCol>
                <a:gridCol w="1443934">
                  <a:extLst>
                    <a:ext uri="{9D8B030D-6E8A-4147-A177-3AD203B41FA5}">
                      <a16:colId xmlns:a16="http://schemas.microsoft.com/office/drawing/2014/main" val="769876993"/>
                    </a:ext>
                  </a:extLst>
                </a:gridCol>
                <a:gridCol w="1247162">
                  <a:extLst>
                    <a:ext uri="{9D8B030D-6E8A-4147-A177-3AD203B41FA5}">
                      <a16:colId xmlns:a16="http://schemas.microsoft.com/office/drawing/2014/main" val="38864484"/>
                    </a:ext>
                  </a:extLst>
                </a:gridCol>
                <a:gridCol w="1285646">
                  <a:extLst>
                    <a:ext uri="{9D8B030D-6E8A-4147-A177-3AD203B41FA5}">
                      <a16:colId xmlns:a16="http://schemas.microsoft.com/office/drawing/2014/main" val="1884060394"/>
                    </a:ext>
                  </a:extLst>
                </a:gridCol>
                <a:gridCol w="1161208">
                  <a:extLst>
                    <a:ext uri="{9D8B030D-6E8A-4147-A177-3AD203B41FA5}">
                      <a16:colId xmlns:a16="http://schemas.microsoft.com/office/drawing/2014/main" val="1968335072"/>
                    </a:ext>
                  </a:extLst>
                </a:gridCol>
              </a:tblGrid>
              <a:tr h="302028">
                <a:tc gridSpan="7">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solidFill>
                            <a:schemeClr val="tx2"/>
                          </a:solidFill>
                          <a:latin typeface="Calibri" panose="020F0502020204030204" pitchFamily="34" charset="0"/>
                          <a:ea typeface="Calibri" panose="020F0502020204030204" pitchFamily="34" charset="0"/>
                          <a:cs typeface="Calibri" panose="020F0502020204030204" pitchFamily="34" charset="0"/>
                        </a:rPr>
                        <a:t>Energiforbrug </a:t>
                      </a:r>
                      <a:r>
                        <a:rPr lang="en-GB" sz="1400" b="1" dirty="0" err="1">
                          <a:solidFill>
                            <a:schemeClr val="tx2"/>
                          </a:solidFill>
                          <a:latin typeface="Calibri" panose="020F0502020204030204" pitchFamily="34" charset="0"/>
                          <a:ea typeface="Calibri" panose="020F0502020204030204" pitchFamily="34" charset="0"/>
                          <a:cs typeface="Calibri" panose="020F0502020204030204" pitchFamily="34" charset="0"/>
                        </a:rPr>
                        <a:t>i</a:t>
                      </a:r>
                      <a:r>
                        <a:rPr lang="en-GB" sz="1400" b="1" dirty="0">
                          <a:solidFill>
                            <a:schemeClr val="tx2"/>
                          </a:solidFill>
                          <a:latin typeface="Calibri" panose="020F0502020204030204" pitchFamily="34" charset="0"/>
                          <a:ea typeface="Calibri" panose="020F0502020204030204" pitchFamily="34" charset="0"/>
                          <a:cs typeface="Calibri" panose="020F0502020204030204" pitchFamily="34" charset="0"/>
                        </a:rPr>
                        <a:t> MWh, 2025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hMerge="1">
                  <a:txBody>
                    <a:bodyPr/>
                    <a:lstStyle/>
                    <a:p>
                      <a:endParaRPr lang="da-DK"/>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hMerge="1">
                  <a:txBody>
                    <a:bodyPr/>
                    <a:lstStyle/>
                    <a:p>
                      <a:endParaRPr lang="da-DK"/>
                    </a:p>
                  </a:txBody>
                  <a:tcPr>
                    <a:lnL w="12700" cap="flat" cmpd="sng" algn="ctr">
                      <a:solidFill>
                        <a:schemeClr val="tx1"/>
                      </a:solidFill>
                      <a:prstDash val="solid"/>
                      <a:round/>
                      <a:headEnd type="none" w="med" len="med"/>
                      <a:tailEnd type="none" w="med" len="med"/>
                    </a:lnL>
                  </a:tcPr>
                </a:tc>
                <a:tc hMerge="1">
                  <a:txBody>
                    <a:bodyPr/>
                    <a:lstStyle/>
                    <a:p>
                      <a:endParaRPr lang="da-DK" sz="1400" b="0"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hMerge="1">
                  <a:txBody>
                    <a:bodyPr/>
                    <a:lstStyle/>
                    <a:p>
                      <a:endParaRPr lang="da-DK"/>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627353648"/>
                  </a:ext>
                </a:extLst>
              </a:tr>
              <a:tr h="152400">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rPr>
                        <a:t>Vedvarende energiforbrug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hMerge="1">
                  <a:txBody>
                    <a:bodyPr/>
                    <a:lstStyle/>
                    <a:p>
                      <a:endParaRPr lang="da-DK"/>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rPr>
                        <a:t>Ikke-</a:t>
                      </a:r>
                      <a:r>
                        <a:rPr lang="en-GB" sz="1400" b="0" dirty="0" err="1">
                          <a:solidFill>
                            <a:schemeClr val="tx2"/>
                          </a:solidFill>
                          <a:latin typeface="Calibri" panose="020F0502020204030204" pitchFamily="34" charset="0"/>
                          <a:ea typeface="Calibri" panose="020F0502020204030204" pitchFamily="34" charset="0"/>
                          <a:cs typeface="Calibri" panose="020F0502020204030204" pitchFamily="34" charset="0"/>
                        </a:rPr>
                        <a:t>vedvarende</a:t>
                      </a:r>
                      <a:r>
                        <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rPr>
                        <a:t> energiforbrug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hMerge="1">
                  <a:txBody>
                    <a:bodyPr/>
                    <a:lstStyle/>
                    <a:p>
                      <a:endParaRPr lang="da-DK"/>
                    </a:p>
                  </a:txBody>
                  <a:tcPr>
                    <a:lnL w="12700" cap="flat" cmpd="sng" algn="ctr">
                      <a:solidFill>
                        <a:schemeClr val="tx1"/>
                      </a:solidFill>
                      <a:prstDash val="solid"/>
                      <a:round/>
                      <a:headEnd type="none" w="med" len="med"/>
                      <a:tailEnd type="none" w="med" len="med"/>
                    </a:lnL>
                  </a:tcPr>
                </a:tc>
                <a:tc gridSpan="2">
                  <a:txBody>
                    <a:bodyPr/>
                    <a:lstStyle/>
                    <a:p>
                      <a:r>
                        <a:rPr lang="da-DK" sz="1400" b="0" dirty="0">
                          <a:solidFill>
                            <a:schemeClr val="tx1"/>
                          </a:solidFill>
                          <a:latin typeface="Calibri" panose="020F0502020204030204" pitchFamily="34" charset="0"/>
                          <a:ea typeface="Calibri" panose="020F0502020204030204" pitchFamily="34" charset="0"/>
                          <a:cs typeface="Calibri" panose="020F0502020204030204" pitchFamily="34" charset="0"/>
                        </a:rPr>
                        <a:t>Total energiforbrug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hMerge="1">
                  <a:txBody>
                    <a:bodyPr/>
                    <a:lstStyle/>
                    <a:p>
                      <a:endParaRPr lang="da-DK"/>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2424051"/>
                  </a:ext>
                </a:extLst>
              </a:tr>
              <a:tr h="152400">
                <a:tc vMerge="1">
                  <a:txBody>
                    <a:bodyPr/>
                    <a:lstStyle/>
                    <a:p>
                      <a:endParaRPr lang="da-DK"/>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rPr>
                        <a:t>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rPr>
                        <a:t>2025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rPr>
                        <a:t>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rPr>
                        <a:t>2025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da-DK" sz="1400" b="0" dirty="0">
                          <a:solidFill>
                            <a:schemeClr val="tx1"/>
                          </a:solidFill>
                          <a:latin typeface="Calibri" panose="020F0502020204030204" pitchFamily="34" charset="0"/>
                          <a:ea typeface="Calibri" panose="020F0502020204030204" pitchFamily="34" charset="0"/>
                          <a:cs typeface="Calibri" panose="020F0502020204030204" pitchFamily="34" charset="0"/>
                        </a:rPr>
                        <a:t>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da-DK" sz="1400" b="0" dirty="0">
                          <a:solidFill>
                            <a:schemeClr val="tx1"/>
                          </a:solidFill>
                          <a:latin typeface="Calibri" panose="020F0502020204030204" pitchFamily="34" charset="0"/>
                          <a:ea typeface="Calibri" panose="020F0502020204030204" pitchFamily="34" charset="0"/>
                          <a:cs typeface="Calibri" panose="020F0502020204030204" pitchFamily="34" charset="0"/>
                        </a:rPr>
                        <a:t>2025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538798737"/>
                  </a:ext>
                </a:extLst>
              </a:tr>
              <a:tr h="2953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400" b="0" kern="1200" spc="-10" dirty="0">
                          <a:solidFill>
                            <a:schemeClr val="tx2"/>
                          </a:solidFill>
                          <a:latin typeface="Calibri" panose="020F0502020204030204" pitchFamily="34" charset="0"/>
                          <a:ea typeface="Calibri" panose="020F0502020204030204" pitchFamily="34" charset="0"/>
                          <a:cs typeface="Calibri" panose="020F0502020204030204" pitchFamily="34" charset="0"/>
                        </a:rPr>
                        <a:t>Elektricitet</a:t>
                      </a:r>
                      <a:endPar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rPr>
                        <a:t>3,7 MWh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rPr>
                        <a:t>13,94 MWh</a:t>
                      </a:r>
                      <a:endParaRPr lang="da-DK"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rPr>
                        <a:t>33,91 MWh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rPr>
                        <a:t>24,77 MWh</a:t>
                      </a:r>
                      <a:endParaRPr lang="da-DK"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da-DK" sz="1400" b="0" dirty="0">
                          <a:solidFill>
                            <a:schemeClr val="tx1"/>
                          </a:solidFill>
                          <a:latin typeface="Calibri" panose="020F0502020204030204" pitchFamily="34" charset="0"/>
                          <a:ea typeface="Calibri" panose="020F0502020204030204" pitchFamily="34" charset="0"/>
                          <a:cs typeface="Calibri" panose="020F0502020204030204" pitchFamily="34" charset="0"/>
                        </a:rPr>
                        <a:t>37,61 MWh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da-DK" sz="1400" b="0" dirty="0">
                          <a:solidFill>
                            <a:schemeClr val="tx1"/>
                          </a:solidFill>
                          <a:latin typeface="Calibri" panose="020F0502020204030204" pitchFamily="34" charset="0"/>
                          <a:ea typeface="Calibri" panose="020F0502020204030204" pitchFamily="34" charset="0"/>
                          <a:cs typeface="Calibri" panose="020F0502020204030204" pitchFamily="34" charset="0"/>
                        </a:rPr>
                        <a:t>38,71 MWh</a:t>
                      </a:r>
                      <a:endParaRPr lang="da-DK"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676933141"/>
                  </a:ext>
                </a:extLst>
              </a:tr>
              <a:tr h="3120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400" b="0" kern="1200" spc="-10" dirty="0">
                          <a:solidFill>
                            <a:schemeClr val="tx2"/>
                          </a:solidFill>
                          <a:latin typeface="Calibri" panose="020F0502020204030204" pitchFamily="34" charset="0"/>
                          <a:ea typeface="Calibri" panose="020F0502020204030204" pitchFamily="34" charset="0"/>
                          <a:cs typeface="Calibri" panose="020F0502020204030204" pitchFamily="34" charset="0"/>
                        </a:rPr>
                        <a:t>Brændstoffer (diesel)</a:t>
                      </a:r>
                      <a:endPar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rPr>
                        <a:t>0 MWh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rPr>
                        <a:t>0 MWh</a:t>
                      </a:r>
                      <a:endParaRPr lang="da-DK"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rPr>
                        <a:t>915,24 MWh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rPr>
                        <a:t>717,78 MWh</a:t>
                      </a:r>
                      <a:endParaRPr lang="da-DK"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rPr>
                        <a:t>915,24 MWh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GB" sz="1400" b="0">
                          <a:solidFill>
                            <a:schemeClr val="tx2"/>
                          </a:solidFill>
                          <a:latin typeface="Calibri" panose="020F0502020204030204" pitchFamily="34" charset="0"/>
                          <a:ea typeface="Calibri" panose="020F0502020204030204" pitchFamily="34" charset="0"/>
                          <a:cs typeface="Calibri" panose="020F0502020204030204" pitchFamily="34" charset="0"/>
                        </a:rPr>
                        <a:t>717,78 MWh</a:t>
                      </a:r>
                      <a:endParaRPr lang="da-DK"/>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227698256"/>
                  </a:ext>
                </a:extLst>
              </a:tr>
              <a:tr h="2914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err="1">
                          <a:solidFill>
                            <a:schemeClr val="tx2"/>
                          </a:solidFill>
                          <a:latin typeface="Calibri" panose="020F0502020204030204" pitchFamily="34" charset="0"/>
                          <a:ea typeface="Calibri" panose="020F0502020204030204" pitchFamily="34" charset="0"/>
                          <a:cs typeface="Calibri" panose="020F0502020204030204" pitchFamily="34" charset="0"/>
                        </a:rPr>
                        <a:t>Fjernvarme</a:t>
                      </a:r>
                      <a:endPar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rPr>
                        <a:t>48,89 MWh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GB" sz="1400" b="0">
                          <a:solidFill>
                            <a:schemeClr val="tx2"/>
                          </a:solidFill>
                          <a:latin typeface="Calibri" panose="020F0502020204030204" pitchFamily="34" charset="0"/>
                          <a:ea typeface="Calibri" panose="020F0502020204030204" pitchFamily="34" charset="0"/>
                          <a:cs typeface="Calibri" panose="020F0502020204030204" pitchFamily="34" charset="0"/>
                        </a:rPr>
                        <a:t>33,98 MWh</a:t>
                      </a:r>
                      <a:endParaRPr lang="da-DK"/>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rPr>
                        <a:t>16,3 MWh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GB" sz="1400" b="0">
                          <a:solidFill>
                            <a:schemeClr val="tx2"/>
                          </a:solidFill>
                          <a:latin typeface="Calibri" panose="020F0502020204030204" pitchFamily="34" charset="0"/>
                          <a:ea typeface="Calibri" panose="020F0502020204030204" pitchFamily="34" charset="0"/>
                          <a:cs typeface="Calibri" panose="020F0502020204030204" pitchFamily="34" charset="0"/>
                        </a:rPr>
                        <a:t>13,88 MWh</a:t>
                      </a:r>
                      <a:endParaRPr lang="da-DK"/>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da-DK" sz="1400" b="0" dirty="0">
                          <a:solidFill>
                            <a:schemeClr val="tx1"/>
                          </a:solidFill>
                          <a:latin typeface="Calibri" panose="020F0502020204030204" pitchFamily="34" charset="0"/>
                          <a:ea typeface="Calibri" panose="020F0502020204030204" pitchFamily="34" charset="0"/>
                          <a:cs typeface="Calibri" panose="020F0502020204030204" pitchFamily="34" charset="0"/>
                        </a:rPr>
                        <a:t>65,19 MWh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da-DK" sz="1400" b="0">
                          <a:solidFill>
                            <a:schemeClr val="tx1"/>
                          </a:solidFill>
                          <a:latin typeface="Calibri" panose="020F0502020204030204" pitchFamily="34" charset="0"/>
                          <a:ea typeface="Calibri" panose="020F0502020204030204" pitchFamily="34" charset="0"/>
                          <a:cs typeface="Calibri" panose="020F0502020204030204" pitchFamily="34" charset="0"/>
                        </a:rPr>
                        <a:t>47,86 MWh</a:t>
                      </a:r>
                      <a:endParaRPr lang="da-DK"/>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3761150"/>
                  </a:ext>
                </a:extLst>
              </a:tr>
              <a:tr h="2478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rPr>
                        <a:t>Total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solidFill>
                            <a:schemeClr val="tx2"/>
                          </a:solidFill>
                          <a:latin typeface="Calibri" panose="020F0502020204030204" pitchFamily="34" charset="0"/>
                          <a:ea typeface="Calibri" panose="020F0502020204030204" pitchFamily="34" charset="0"/>
                          <a:cs typeface="Calibri" panose="020F0502020204030204" pitchFamily="34" charset="0"/>
                        </a:rPr>
                        <a:t>52,59 MWh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GB" sz="1400" b="1" dirty="0">
                          <a:solidFill>
                            <a:schemeClr val="tx2"/>
                          </a:solidFill>
                          <a:latin typeface="Calibri" panose="020F0502020204030204" pitchFamily="34" charset="0"/>
                          <a:ea typeface="Calibri" panose="020F0502020204030204" pitchFamily="34" charset="0"/>
                          <a:cs typeface="Calibri" panose="020F0502020204030204" pitchFamily="34" charset="0"/>
                        </a:rPr>
                        <a:t>47,92 MWh</a:t>
                      </a:r>
                      <a:endParaRPr lang="da-DK"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solidFill>
                            <a:schemeClr val="tx2"/>
                          </a:solidFill>
                          <a:latin typeface="Calibri" panose="020F0502020204030204" pitchFamily="34" charset="0"/>
                          <a:ea typeface="Calibri" panose="020F0502020204030204" pitchFamily="34" charset="0"/>
                          <a:cs typeface="Calibri" panose="020F0502020204030204" pitchFamily="34" charset="0"/>
                        </a:rPr>
                        <a:t>963,03 MWh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GB" sz="1400" b="1" dirty="0">
                          <a:solidFill>
                            <a:schemeClr val="tx2"/>
                          </a:solidFill>
                          <a:latin typeface="Calibri" panose="020F0502020204030204" pitchFamily="34" charset="0"/>
                          <a:ea typeface="Calibri" panose="020F0502020204030204" pitchFamily="34" charset="0"/>
                          <a:cs typeface="Calibri" panose="020F0502020204030204" pitchFamily="34" charset="0"/>
                        </a:rPr>
                        <a:t>756,43 MWh</a:t>
                      </a:r>
                      <a:endParaRPr lang="da-DK"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da-DK" sz="1400" b="1" dirty="0">
                          <a:solidFill>
                            <a:schemeClr val="tx1"/>
                          </a:solidFill>
                          <a:latin typeface="Calibri" panose="020F0502020204030204" pitchFamily="34" charset="0"/>
                          <a:ea typeface="Calibri" panose="020F0502020204030204" pitchFamily="34" charset="0"/>
                          <a:cs typeface="Calibri" panose="020F0502020204030204" pitchFamily="34" charset="0"/>
                        </a:rPr>
                        <a:t>1018,04 MWh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da-DK" sz="1400" b="1" dirty="0">
                          <a:solidFill>
                            <a:schemeClr val="tx1"/>
                          </a:solidFill>
                          <a:latin typeface="Calibri" panose="020F0502020204030204" pitchFamily="34" charset="0"/>
                          <a:ea typeface="Calibri" panose="020F0502020204030204" pitchFamily="34" charset="0"/>
                          <a:cs typeface="Calibri" panose="020F0502020204030204" pitchFamily="34" charset="0"/>
                        </a:rPr>
                        <a:t>804,35 MWh</a:t>
                      </a:r>
                      <a:endParaRPr lang="da-DK"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569896186"/>
                  </a:ext>
                </a:extLst>
              </a:tr>
            </a:tbl>
          </a:graphicData>
        </a:graphic>
      </p:graphicFrame>
      <p:sp>
        <p:nvSpPr>
          <p:cNvPr id="12" name="Tekstfelt 11">
            <a:extLst>
              <a:ext uri="{FF2B5EF4-FFF2-40B4-BE49-F238E27FC236}">
                <a16:creationId xmlns:a16="http://schemas.microsoft.com/office/drawing/2014/main" id="{77D8AD96-A4FD-03CE-5635-3761464E1FD9}"/>
              </a:ext>
            </a:extLst>
          </p:cNvPr>
          <p:cNvSpPr txBox="1"/>
          <p:nvPr/>
        </p:nvSpPr>
        <p:spPr>
          <a:xfrm>
            <a:off x="285351" y="1722275"/>
            <a:ext cx="4842006" cy="369332"/>
          </a:xfrm>
          <a:prstGeom prst="rect">
            <a:avLst/>
          </a:prstGeom>
          <a:noFill/>
        </p:spPr>
        <p:txBody>
          <a:bodyPr wrap="square" rtlCol="0">
            <a:spAutoFit/>
          </a:bodyPr>
          <a:lstStyle/>
          <a:p>
            <a:r>
              <a:rPr lang="da-DK" b="1" dirty="0">
                <a:solidFill>
                  <a:schemeClr val="accent3"/>
                </a:solidFill>
              </a:rPr>
              <a:t>Energiforbrug – B2</a:t>
            </a:r>
          </a:p>
        </p:txBody>
      </p:sp>
      <p:sp>
        <p:nvSpPr>
          <p:cNvPr id="13" name="Tekstfelt 12">
            <a:extLst>
              <a:ext uri="{FF2B5EF4-FFF2-40B4-BE49-F238E27FC236}">
                <a16:creationId xmlns:a16="http://schemas.microsoft.com/office/drawing/2014/main" id="{0888B36E-4DEC-7DC5-67A7-829C9F0E8B6B}"/>
              </a:ext>
            </a:extLst>
          </p:cNvPr>
          <p:cNvSpPr txBox="1"/>
          <p:nvPr/>
        </p:nvSpPr>
        <p:spPr>
          <a:xfrm>
            <a:off x="285351" y="4716196"/>
            <a:ext cx="4842006" cy="369332"/>
          </a:xfrm>
          <a:prstGeom prst="rect">
            <a:avLst/>
          </a:prstGeom>
          <a:noFill/>
        </p:spPr>
        <p:txBody>
          <a:bodyPr wrap="square" rtlCol="0">
            <a:spAutoFit/>
          </a:bodyPr>
          <a:lstStyle/>
          <a:p>
            <a:r>
              <a:rPr lang="da-DK" b="1" dirty="0">
                <a:solidFill>
                  <a:schemeClr val="accent3"/>
                </a:solidFill>
              </a:rPr>
              <a:t>Energiforbrug – B3</a:t>
            </a:r>
          </a:p>
        </p:txBody>
      </p:sp>
      <p:graphicFrame>
        <p:nvGraphicFramePr>
          <p:cNvPr id="15" name="Tabel 14">
            <a:extLst>
              <a:ext uri="{FF2B5EF4-FFF2-40B4-BE49-F238E27FC236}">
                <a16:creationId xmlns:a16="http://schemas.microsoft.com/office/drawing/2014/main" id="{80DEDB8D-1A39-D9AB-BD25-BF423C29E33B}"/>
              </a:ext>
            </a:extLst>
          </p:cNvPr>
          <p:cNvGraphicFramePr>
            <a:graphicFrameLocks noGrp="1"/>
          </p:cNvGraphicFramePr>
          <p:nvPr>
            <p:extLst>
              <p:ext uri="{D42A27DB-BD31-4B8C-83A1-F6EECF244321}">
                <p14:modId xmlns:p14="http://schemas.microsoft.com/office/powerpoint/2010/main" val="1235796413"/>
              </p:ext>
            </p:extLst>
          </p:nvPr>
        </p:nvGraphicFramePr>
        <p:xfrm>
          <a:off x="525543" y="5129874"/>
          <a:ext cx="10639448" cy="1226476"/>
        </p:xfrm>
        <a:graphic>
          <a:graphicData uri="http://schemas.openxmlformats.org/drawingml/2006/table">
            <a:tbl>
              <a:tblPr firstRow="1" bandRow="1">
                <a:tableStyleId>{5C22544A-7EE6-4342-B048-85BDC9FD1C3A}</a:tableStyleId>
              </a:tblPr>
              <a:tblGrid>
                <a:gridCol w="6797749">
                  <a:extLst>
                    <a:ext uri="{9D8B030D-6E8A-4147-A177-3AD203B41FA5}">
                      <a16:colId xmlns:a16="http://schemas.microsoft.com/office/drawing/2014/main" val="866734173"/>
                    </a:ext>
                  </a:extLst>
                </a:gridCol>
                <a:gridCol w="1893536">
                  <a:extLst>
                    <a:ext uri="{9D8B030D-6E8A-4147-A177-3AD203B41FA5}">
                      <a16:colId xmlns:a16="http://schemas.microsoft.com/office/drawing/2014/main" val="3939738956"/>
                    </a:ext>
                  </a:extLst>
                </a:gridCol>
                <a:gridCol w="1948163">
                  <a:extLst>
                    <a:ext uri="{9D8B030D-6E8A-4147-A177-3AD203B41FA5}">
                      <a16:colId xmlns:a16="http://schemas.microsoft.com/office/drawing/2014/main" val="2927164512"/>
                    </a:ext>
                  </a:extLst>
                </a:gridCol>
              </a:tblGrid>
              <a:tr h="3020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err="1">
                          <a:solidFill>
                            <a:schemeClr val="tx2"/>
                          </a:solidFill>
                          <a:latin typeface="Calibri" panose="020F0502020204030204" pitchFamily="34" charset="0"/>
                          <a:ea typeface="Calibri" panose="020F0502020204030204" pitchFamily="34" charset="0"/>
                          <a:cs typeface="Calibri" panose="020F0502020204030204" pitchFamily="34" charset="0"/>
                        </a:rPr>
                        <a:t>Udledning</a:t>
                      </a:r>
                      <a:r>
                        <a:rPr lang="en-GB" sz="1400" b="1"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lang="en-GB" sz="1400" b="1" dirty="0" err="1">
                          <a:solidFill>
                            <a:schemeClr val="tx2"/>
                          </a:solidFill>
                          <a:latin typeface="Calibri" panose="020F0502020204030204" pitchFamily="34" charset="0"/>
                          <a:ea typeface="Calibri" panose="020F0502020204030204" pitchFamily="34" charset="0"/>
                          <a:cs typeface="Calibri" panose="020F0502020204030204" pitchFamily="34" charset="0"/>
                        </a:rPr>
                        <a:t>af</a:t>
                      </a:r>
                      <a:r>
                        <a:rPr lang="en-GB" sz="1400" b="1"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lang="en-GB" sz="1400" b="1" dirty="0" err="1">
                          <a:solidFill>
                            <a:schemeClr val="tx2"/>
                          </a:solidFill>
                          <a:latin typeface="Calibri" panose="020F0502020204030204" pitchFamily="34" charset="0"/>
                          <a:ea typeface="Calibri" panose="020F0502020204030204" pitchFamily="34" charset="0"/>
                          <a:cs typeface="Calibri" panose="020F0502020204030204" pitchFamily="34" charset="0"/>
                        </a:rPr>
                        <a:t>drivhusgasser</a:t>
                      </a:r>
                      <a:r>
                        <a:rPr lang="en-GB" sz="1400" b="1" dirty="0">
                          <a:solidFill>
                            <a:schemeClr val="tx2"/>
                          </a:solidFill>
                          <a:latin typeface="Calibri" panose="020F0502020204030204" pitchFamily="34" charset="0"/>
                          <a:ea typeface="Calibri" panose="020F0502020204030204" pitchFamily="34" charset="0"/>
                          <a:cs typeface="Calibri" panose="020F0502020204030204" pitchFamily="34" charset="0"/>
                        </a:rPr>
                        <a:t> (pkt. 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solidFill>
                            <a:schemeClr val="tx2"/>
                          </a:solidFill>
                          <a:latin typeface="Calibri" panose="020F0502020204030204" pitchFamily="34" charset="0"/>
                          <a:ea typeface="Calibri" panose="020F0502020204030204" pitchFamily="34" charset="0"/>
                          <a:cs typeface="Calibri" panose="020F0502020204030204" pitchFamily="34" charset="0"/>
                        </a:rPr>
                        <a:t>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solidFill>
                            <a:schemeClr val="tx2"/>
                          </a:solidFill>
                          <a:latin typeface="Calibri" panose="020F0502020204030204" pitchFamily="34" charset="0"/>
                          <a:ea typeface="Calibri" panose="020F0502020204030204" pitchFamily="34" charset="0"/>
                          <a:cs typeface="Calibri" panose="020F0502020204030204" pitchFamily="34" charset="0"/>
                        </a:rPr>
                        <a:t>2025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627353648"/>
                  </a:ext>
                </a:extLst>
              </a:tr>
              <a:tr h="2953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400" b="0" kern="1200" spc="-10" dirty="0" err="1">
                          <a:solidFill>
                            <a:schemeClr val="tx2"/>
                          </a:solidFill>
                          <a:latin typeface="Calibri" panose="020F0502020204030204" pitchFamily="34" charset="0"/>
                          <a:ea typeface="Calibri" panose="020F0502020204030204" pitchFamily="34" charset="0"/>
                          <a:cs typeface="Calibri" panose="020F0502020204030204" pitchFamily="34" charset="0"/>
                        </a:rPr>
                        <a:t>Scope</a:t>
                      </a:r>
                      <a:r>
                        <a:rPr lang="da-DK" sz="1400" b="0" kern="1200" spc="-10" dirty="0">
                          <a:solidFill>
                            <a:schemeClr val="tx2"/>
                          </a:solidFill>
                          <a:latin typeface="Calibri" panose="020F0502020204030204" pitchFamily="34" charset="0"/>
                          <a:ea typeface="Calibri" panose="020F0502020204030204" pitchFamily="34" charset="0"/>
                          <a:cs typeface="Calibri" panose="020F0502020204030204" pitchFamily="34" charset="0"/>
                        </a:rPr>
                        <a:t> 1 CO2e-udledninger</a:t>
                      </a:r>
                      <a:endPar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rPr>
                        <a:t>201,63 ton CO2e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rPr>
                        <a:t>182,39 ton CO2e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676933141"/>
                  </a:ext>
                </a:extLst>
              </a:tr>
              <a:tr h="3120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400" b="0" kern="1200" spc="-10" dirty="0" err="1">
                          <a:solidFill>
                            <a:schemeClr val="tx2"/>
                          </a:solidFill>
                          <a:latin typeface="Calibri" panose="020F0502020204030204" pitchFamily="34" charset="0"/>
                          <a:ea typeface="Calibri" panose="020F0502020204030204" pitchFamily="34" charset="0"/>
                          <a:cs typeface="Calibri" panose="020F0502020204030204" pitchFamily="34" charset="0"/>
                        </a:rPr>
                        <a:t>Scope</a:t>
                      </a:r>
                      <a:r>
                        <a:rPr lang="da-DK" sz="1400" b="0" kern="1200" spc="-10" dirty="0">
                          <a:solidFill>
                            <a:schemeClr val="tx2"/>
                          </a:solidFill>
                          <a:latin typeface="Calibri" panose="020F0502020204030204" pitchFamily="34" charset="0"/>
                          <a:ea typeface="Calibri" panose="020F0502020204030204" pitchFamily="34" charset="0"/>
                          <a:cs typeface="Calibri" panose="020F0502020204030204" pitchFamily="34" charset="0"/>
                        </a:rPr>
                        <a:t> 2 CO2e-udledninger (markedsbaseret)</a:t>
                      </a:r>
                      <a:endPar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rPr>
                        <a:t>22,03 ton CO2e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rPr>
                        <a:t>18,93 ton CO2e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227698256"/>
                  </a:ext>
                </a:extLst>
              </a:tr>
              <a:tr h="2478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solidFill>
                            <a:schemeClr val="tx2"/>
                          </a:solidFill>
                          <a:latin typeface="Calibri" panose="020F0502020204030204" pitchFamily="34" charset="0"/>
                          <a:ea typeface="Calibri" panose="020F0502020204030204" pitchFamily="34" charset="0"/>
                          <a:cs typeface="Calibri" panose="020F0502020204030204" pitchFamily="34" charset="0"/>
                        </a:rPr>
                        <a:t>Total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rPr>
                        <a:t>223,66 ton CO2e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rPr>
                        <a:t>201,32 ton CO2e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569896186"/>
                  </a:ext>
                </a:extLst>
              </a:tr>
            </a:tbl>
          </a:graphicData>
        </a:graphic>
      </p:graphicFrame>
      <p:sp>
        <p:nvSpPr>
          <p:cNvPr id="2" name="Pladsholder til slidenummer 1">
            <a:extLst>
              <a:ext uri="{FF2B5EF4-FFF2-40B4-BE49-F238E27FC236}">
                <a16:creationId xmlns:a16="http://schemas.microsoft.com/office/drawing/2014/main" id="{A2C1EA85-C089-126E-AA8C-E6A615EE38ED}"/>
              </a:ext>
            </a:extLst>
          </p:cNvPr>
          <p:cNvSpPr>
            <a:spLocks noGrp="1"/>
          </p:cNvSpPr>
          <p:nvPr>
            <p:ph type="sldNum" sz="quarter" idx="12"/>
          </p:nvPr>
        </p:nvSpPr>
        <p:spPr/>
        <p:txBody>
          <a:bodyPr/>
          <a:lstStyle/>
          <a:p>
            <a:fld id="{EB93946D-B42F-4823-902F-AA036186979B}" type="slidenum">
              <a:rPr lang="da-DK" smtClean="0"/>
              <a:t>10</a:t>
            </a:fld>
            <a:endParaRPr lang="da-DK" dirty="0"/>
          </a:p>
        </p:txBody>
      </p:sp>
    </p:spTree>
    <p:extLst>
      <p:ext uri="{BB962C8B-B14F-4D97-AF65-F5344CB8AC3E}">
        <p14:creationId xmlns:p14="http://schemas.microsoft.com/office/powerpoint/2010/main" val="36837146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67A29E-6ECA-C610-9BE8-DD6E38F7B229}"/>
            </a:ext>
          </a:extLst>
        </p:cNvPr>
        <p:cNvGrpSpPr/>
        <p:nvPr/>
      </p:nvGrpSpPr>
      <p:grpSpPr>
        <a:xfrm>
          <a:off x="0" y="0"/>
          <a:ext cx="0" cy="0"/>
          <a:chOff x="0" y="0"/>
          <a:chExt cx="0" cy="0"/>
        </a:xfrm>
      </p:grpSpPr>
      <p:graphicFrame>
        <p:nvGraphicFramePr>
          <p:cNvPr id="9" name="Tabel 8">
            <a:extLst>
              <a:ext uri="{FF2B5EF4-FFF2-40B4-BE49-F238E27FC236}">
                <a16:creationId xmlns:a16="http://schemas.microsoft.com/office/drawing/2014/main" id="{30F63A94-9C27-638D-76B3-D745D21D5569}"/>
              </a:ext>
            </a:extLst>
          </p:cNvPr>
          <p:cNvGraphicFramePr>
            <a:graphicFrameLocks noGrp="1"/>
          </p:cNvGraphicFramePr>
          <p:nvPr>
            <p:extLst>
              <p:ext uri="{D42A27DB-BD31-4B8C-83A1-F6EECF244321}">
                <p14:modId xmlns:p14="http://schemas.microsoft.com/office/powerpoint/2010/main" val="2841064414"/>
              </p:ext>
            </p:extLst>
          </p:nvPr>
        </p:nvGraphicFramePr>
        <p:xfrm>
          <a:off x="360953" y="1278825"/>
          <a:ext cx="10619351" cy="304800"/>
        </p:xfrm>
        <a:graphic>
          <a:graphicData uri="http://schemas.openxmlformats.org/drawingml/2006/table">
            <a:tbl>
              <a:tblPr firstRow="1" bandRow="1">
                <a:tableStyleId>{5C22544A-7EE6-4342-B048-85BDC9FD1C3A}</a:tableStyleId>
              </a:tblPr>
              <a:tblGrid>
                <a:gridCol w="8308229">
                  <a:extLst>
                    <a:ext uri="{9D8B030D-6E8A-4147-A177-3AD203B41FA5}">
                      <a16:colId xmlns:a16="http://schemas.microsoft.com/office/drawing/2014/main" val="866734173"/>
                    </a:ext>
                  </a:extLst>
                </a:gridCol>
                <a:gridCol w="1155561">
                  <a:extLst>
                    <a:ext uri="{9D8B030D-6E8A-4147-A177-3AD203B41FA5}">
                      <a16:colId xmlns:a16="http://schemas.microsoft.com/office/drawing/2014/main" val="3939738956"/>
                    </a:ext>
                  </a:extLst>
                </a:gridCol>
                <a:gridCol w="1155561">
                  <a:extLst>
                    <a:ext uri="{9D8B030D-6E8A-4147-A177-3AD203B41FA5}">
                      <a16:colId xmlns:a16="http://schemas.microsoft.com/office/drawing/2014/main" val="2115176342"/>
                    </a:ext>
                  </a:extLst>
                </a:gridCol>
              </a:tblGrid>
              <a:tr h="2986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rPr>
                        <a:t>Samlet </a:t>
                      </a:r>
                      <a:r>
                        <a:rPr lang="en-GB" sz="1400" b="0" dirty="0" err="1">
                          <a:solidFill>
                            <a:schemeClr val="tx2"/>
                          </a:solidFill>
                          <a:latin typeface="Calibri" panose="020F0502020204030204" pitchFamily="34" charset="0"/>
                          <a:ea typeface="Calibri" panose="020F0502020204030204" pitchFamily="34" charset="0"/>
                          <a:cs typeface="Calibri" panose="020F0502020204030204" pitchFamily="34" charset="0"/>
                        </a:rPr>
                        <a:t>vandudtag</a:t>
                      </a:r>
                      <a:endPar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rPr>
                        <a:t> 80 m3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rPr>
                        <a:t>105 m3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2424051"/>
                  </a:ext>
                </a:extLst>
              </a:tr>
            </a:tbl>
          </a:graphicData>
        </a:graphic>
      </p:graphicFrame>
      <p:sp>
        <p:nvSpPr>
          <p:cNvPr id="12" name="Tekstfelt 11">
            <a:extLst>
              <a:ext uri="{FF2B5EF4-FFF2-40B4-BE49-F238E27FC236}">
                <a16:creationId xmlns:a16="http://schemas.microsoft.com/office/drawing/2014/main" id="{0C64143B-1A95-CCE6-776B-DE2E05459EE6}"/>
              </a:ext>
            </a:extLst>
          </p:cNvPr>
          <p:cNvSpPr txBox="1"/>
          <p:nvPr/>
        </p:nvSpPr>
        <p:spPr>
          <a:xfrm>
            <a:off x="284078" y="495798"/>
            <a:ext cx="4842006" cy="369332"/>
          </a:xfrm>
          <a:prstGeom prst="rect">
            <a:avLst/>
          </a:prstGeom>
          <a:noFill/>
        </p:spPr>
        <p:txBody>
          <a:bodyPr wrap="square" rtlCol="0">
            <a:spAutoFit/>
          </a:bodyPr>
          <a:lstStyle/>
          <a:p>
            <a:r>
              <a:rPr lang="da-DK" b="1" dirty="0">
                <a:solidFill>
                  <a:schemeClr val="accent3"/>
                </a:solidFill>
              </a:rPr>
              <a:t>Vand– B6</a:t>
            </a:r>
          </a:p>
        </p:txBody>
      </p:sp>
      <p:sp>
        <p:nvSpPr>
          <p:cNvPr id="13" name="Tekstfelt 12">
            <a:extLst>
              <a:ext uri="{FF2B5EF4-FFF2-40B4-BE49-F238E27FC236}">
                <a16:creationId xmlns:a16="http://schemas.microsoft.com/office/drawing/2014/main" id="{D2EECFD6-90DB-9EDA-2ABE-8F363A5C5391}"/>
              </a:ext>
            </a:extLst>
          </p:cNvPr>
          <p:cNvSpPr txBox="1"/>
          <p:nvPr/>
        </p:nvSpPr>
        <p:spPr>
          <a:xfrm>
            <a:off x="284078" y="1694489"/>
            <a:ext cx="7652848" cy="369332"/>
          </a:xfrm>
          <a:prstGeom prst="rect">
            <a:avLst/>
          </a:prstGeom>
          <a:noFill/>
        </p:spPr>
        <p:txBody>
          <a:bodyPr wrap="square" rtlCol="0">
            <a:spAutoFit/>
          </a:bodyPr>
          <a:lstStyle/>
          <a:p>
            <a:r>
              <a:rPr lang="da-DK" b="1" dirty="0">
                <a:solidFill>
                  <a:schemeClr val="accent3"/>
                </a:solidFill>
              </a:rPr>
              <a:t>Ressourceforbrug, cirkulær økonomi og affaldshåndtering – B7</a:t>
            </a:r>
          </a:p>
        </p:txBody>
      </p:sp>
      <p:graphicFrame>
        <p:nvGraphicFramePr>
          <p:cNvPr id="2" name="Tabel 1">
            <a:extLst>
              <a:ext uri="{FF2B5EF4-FFF2-40B4-BE49-F238E27FC236}">
                <a16:creationId xmlns:a16="http://schemas.microsoft.com/office/drawing/2014/main" id="{5920BD7F-83E2-AF3D-0459-79F90314CA4B}"/>
              </a:ext>
            </a:extLst>
          </p:cNvPr>
          <p:cNvGraphicFramePr>
            <a:graphicFrameLocks noGrp="1"/>
          </p:cNvGraphicFramePr>
          <p:nvPr>
            <p:extLst>
              <p:ext uri="{D42A27DB-BD31-4B8C-83A1-F6EECF244321}">
                <p14:modId xmlns:p14="http://schemas.microsoft.com/office/powerpoint/2010/main" val="1764429456"/>
              </p:ext>
            </p:extLst>
          </p:nvPr>
        </p:nvGraphicFramePr>
        <p:xfrm>
          <a:off x="362225" y="2414460"/>
          <a:ext cx="10618078" cy="609600"/>
        </p:xfrm>
        <a:graphic>
          <a:graphicData uri="http://schemas.openxmlformats.org/drawingml/2006/table">
            <a:tbl>
              <a:tblPr firstRow="1" bandRow="1">
                <a:tableStyleId>{5C22544A-7EE6-4342-B048-85BDC9FD1C3A}</a:tableStyleId>
              </a:tblPr>
              <a:tblGrid>
                <a:gridCol w="5956916">
                  <a:extLst>
                    <a:ext uri="{9D8B030D-6E8A-4147-A177-3AD203B41FA5}">
                      <a16:colId xmlns:a16="http://schemas.microsoft.com/office/drawing/2014/main" val="866734173"/>
                    </a:ext>
                  </a:extLst>
                </a:gridCol>
                <a:gridCol w="2301073">
                  <a:extLst>
                    <a:ext uri="{9D8B030D-6E8A-4147-A177-3AD203B41FA5}">
                      <a16:colId xmlns:a16="http://schemas.microsoft.com/office/drawing/2014/main" val="3939738956"/>
                    </a:ext>
                  </a:extLst>
                </a:gridCol>
                <a:gridCol w="2360089">
                  <a:extLst>
                    <a:ext uri="{9D8B030D-6E8A-4147-A177-3AD203B41FA5}">
                      <a16:colId xmlns:a16="http://schemas.microsoft.com/office/drawing/2014/main" val="769876993"/>
                    </a:ext>
                  </a:extLst>
                </a:gridCol>
              </a:tblGrid>
              <a:tr h="152400">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rPr>
                        <a:t>Min </a:t>
                      </a:r>
                      <a:r>
                        <a:rPr lang="en-GB" sz="1400" b="0" dirty="0" err="1">
                          <a:solidFill>
                            <a:schemeClr val="tx2"/>
                          </a:solidFill>
                          <a:latin typeface="Calibri" panose="020F0502020204030204" pitchFamily="34" charset="0"/>
                          <a:ea typeface="Calibri" panose="020F0502020204030204" pitchFamily="34" charset="0"/>
                          <a:cs typeface="Calibri" panose="020F0502020204030204" pitchFamily="34" charset="0"/>
                        </a:rPr>
                        <a:t>virksomhed</a:t>
                      </a:r>
                      <a:r>
                        <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lang="en-GB" sz="1400" b="0" dirty="0" err="1">
                          <a:solidFill>
                            <a:schemeClr val="tx2"/>
                          </a:solidFill>
                          <a:latin typeface="Calibri" panose="020F0502020204030204" pitchFamily="34" charset="0"/>
                          <a:ea typeface="Calibri" panose="020F0502020204030204" pitchFamily="34" charset="0"/>
                          <a:cs typeface="Calibri" panose="020F0502020204030204" pitchFamily="34" charset="0"/>
                        </a:rPr>
                        <a:t>anvender</a:t>
                      </a:r>
                      <a:r>
                        <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lang="en-GB" sz="1400" b="0" dirty="0" err="1">
                          <a:solidFill>
                            <a:schemeClr val="tx2"/>
                          </a:solidFill>
                          <a:latin typeface="Calibri" panose="020F0502020204030204" pitchFamily="34" charset="0"/>
                          <a:ea typeface="Calibri" panose="020F0502020204030204" pitchFamily="34" charset="0"/>
                          <a:cs typeface="Calibri" panose="020F0502020204030204" pitchFamily="34" charset="0"/>
                        </a:rPr>
                        <a:t>principper</a:t>
                      </a:r>
                      <a:r>
                        <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lang="en-GB" sz="1400" b="0" dirty="0" err="1">
                          <a:solidFill>
                            <a:schemeClr val="tx2"/>
                          </a:solidFill>
                          <a:latin typeface="Calibri" panose="020F0502020204030204" pitchFamily="34" charset="0"/>
                          <a:ea typeface="Calibri" panose="020F0502020204030204" pitchFamily="34" charset="0"/>
                          <a:cs typeface="Calibri" panose="020F0502020204030204" pitchFamily="34" charset="0"/>
                        </a:rPr>
                        <a:t>fra</a:t>
                      </a:r>
                      <a:r>
                        <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lang="en-GB" sz="1400" b="0" dirty="0" err="1">
                          <a:solidFill>
                            <a:schemeClr val="tx2"/>
                          </a:solidFill>
                          <a:latin typeface="Calibri" panose="020F0502020204030204" pitchFamily="34" charset="0"/>
                          <a:ea typeface="Calibri" panose="020F0502020204030204" pitchFamily="34" charset="0"/>
                          <a:cs typeface="Calibri" panose="020F0502020204030204" pitchFamily="34" charset="0"/>
                        </a:rPr>
                        <a:t>cirkulær</a:t>
                      </a:r>
                      <a:r>
                        <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lang="en-GB" sz="1400" b="0" dirty="0" err="1">
                          <a:solidFill>
                            <a:schemeClr val="tx2"/>
                          </a:solidFill>
                          <a:latin typeface="Calibri" panose="020F0502020204030204" pitchFamily="34" charset="0"/>
                          <a:ea typeface="Calibri" panose="020F0502020204030204" pitchFamily="34" charset="0"/>
                          <a:cs typeface="Calibri" panose="020F0502020204030204" pitchFamily="34" charset="0"/>
                        </a:rPr>
                        <a:t>økonomi</a:t>
                      </a:r>
                      <a:r>
                        <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rPr>
                        <a:t>Ja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rPr>
                        <a:t>Nej</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2424051"/>
                  </a:ext>
                </a:extLst>
              </a:tr>
              <a:tr h="152400">
                <a:tc vMerge="1">
                  <a:txBody>
                    <a:bodyPr/>
                    <a:lstStyle/>
                    <a:p>
                      <a:endParaRPr lang="da-DK"/>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65408805"/>
                  </a:ext>
                </a:extLst>
              </a:tr>
            </a:tbl>
          </a:graphicData>
        </a:graphic>
      </p:graphicFrame>
      <p:graphicFrame>
        <p:nvGraphicFramePr>
          <p:cNvPr id="3" name="Tabel 2">
            <a:extLst>
              <a:ext uri="{FF2B5EF4-FFF2-40B4-BE49-F238E27FC236}">
                <a16:creationId xmlns:a16="http://schemas.microsoft.com/office/drawing/2014/main" id="{980A7720-FE4E-F587-3D9B-82008F99119A}"/>
              </a:ext>
            </a:extLst>
          </p:cNvPr>
          <p:cNvGraphicFramePr>
            <a:graphicFrameLocks noGrp="1"/>
          </p:cNvGraphicFramePr>
          <p:nvPr>
            <p:extLst>
              <p:ext uri="{D42A27DB-BD31-4B8C-83A1-F6EECF244321}">
                <p14:modId xmlns:p14="http://schemas.microsoft.com/office/powerpoint/2010/main" val="3191091526"/>
              </p:ext>
            </p:extLst>
          </p:nvPr>
        </p:nvGraphicFramePr>
        <p:xfrm>
          <a:off x="360953" y="3765341"/>
          <a:ext cx="10619350" cy="2064480"/>
        </p:xfrm>
        <a:graphic>
          <a:graphicData uri="http://schemas.openxmlformats.org/drawingml/2006/table">
            <a:tbl>
              <a:tblPr firstRow="1" bandRow="1">
                <a:tableStyleId>{5C22544A-7EE6-4342-B048-85BDC9FD1C3A}</a:tableStyleId>
              </a:tblPr>
              <a:tblGrid>
                <a:gridCol w="4140704">
                  <a:extLst>
                    <a:ext uri="{9D8B030D-6E8A-4147-A177-3AD203B41FA5}">
                      <a16:colId xmlns:a16="http://schemas.microsoft.com/office/drawing/2014/main" val="866734173"/>
                    </a:ext>
                  </a:extLst>
                </a:gridCol>
                <a:gridCol w="3239323">
                  <a:extLst>
                    <a:ext uri="{9D8B030D-6E8A-4147-A177-3AD203B41FA5}">
                      <a16:colId xmlns:a16="http://schemas.microsoft.com/office/drawing/2014/main" val="3939738956"/>
                    </a:ext>
                  </a:extLst>
                </a:gridCol>
                <a:gridCol w="3239323">
                  <a:extLst>
                    <a:ext uri="{9D8B030D-6E8A-4147-A177-3AD203B41FA5}">
                      <a16:colId xmlns:a16="http://schemas.microsoft.com/office/drawing/2014/main" val="971738120"/>
                    </a:ext>
                  </a:extLst>
                </a:gridCol>
              </a:tblGrid>
              <a:tr h="2986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dirty="0">
                        <a:solidFill>
                          <a:schemeClr val="tx2"/>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rPr>
                        <a:t>Samlet </a:t>
                      </a:r>
                      <a:r>
                        <a:rPr lang="en-GB" sz="1400" b="0" dirty="0" err="1">
                          <a:solidFill>
                            <a:schemeClr val="tx2"/>
                          </a:solidFill>
                          <a:latin typeface="Calibri" panose="020F0502020204030204" pitchFamily="34" charset="0"/>
                          <a:ea typeface="Calibri" panose="020F0502020204030204" pitchFamily="34" charset="0"/>
                          <a:cs typeface="Calibri" panose="020F0502020204030204" pitchFamily="34" charset="0"/>
                        </a:rPr>
                        <a:t>mængde</a:t>
                      </a:r>
                      <a:r>
                        <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lang="en-GB" sz="1400" b="0" dirty="0" err="1">
                          <a:solidFill>
                            <a:schemeClr val="tx2"/>
                          </a:solidFill>
                          <a:latin typeface="Calibri" panose="020F0502020204030204" pitchFamily="34" charset="0"/>
                          <a:ea typeface="Calibri" panose="020F0502020204030204" pitchFamily="34" charset="0"/>
                          <a:cs typeface="Calibri" panose="020F0502020204030204" pitchFamily="34" charset="0"/>
                        </a:rPr>
                        <a:t>affald</a:t>
                      </a:r>
                      <a:endPar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err="1">
                          <a:solidFill>
                            <a:schemeClr val="tx2"/>
                          </a:solidFill>
                          <a:latin typeface="Calibri" panose="020F0502020204030204" pitchFamily="34" charset="0"/>
                          <a:ea typeface="Calibri" panose="020F0502020204030204" pitchFamily="34" charset="0"/>
                          <a:cs typeface="Calibri" panose="020F0502020204030204" pitchFamily="34" charset="0"/>
                        </a:rPr>
                        <a:t>Affald</a:t>
                      </a:r>
                      <a:r>
                        <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rPr>
                        <a:t>, der </a:t>
                      </a:r>
                      <a:r>
                        <a:rPr lang="en-GB" sz="1400" b="0" dirty="0" err="1">
                          <a:solidFill>
                            <a:schemeClr val="tx2"/>
                          </a:solidFill>
                          <a:latin typeface="Calibri" panose="020F0502020204030204" pitchFamily="34" charset="0"/>
                          <a:ea typeface="Calibri" panose="020F0502020204030204" pitchFamily="34" charset="0"/>
                          <a:cs typeface="Calibri" panose="020F0502020204030204" pitchFamily="34" charset="0"/>
                        </a:rPr>
                        <a:t>omdirrigeres</a:t>
                      </a:r>
                      <a:r>
                        <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lang="en-GB" sz="1400" b="0" dirty="0" err="1">
                          <a:solidFill>
                            <a:schemeClr val="tx2"/>
                          </a:solidFill>
                          <a:latin typeface="Calibri" panose="020F0502020204030204" pitchFamily="34" charset="0"/>
                          <a:ea typeface="Calibri" panose="020F0502020204030204" pitchFamily="34" charset="0"/>
                          <a:cs typeface="Calibri" panose="020F0502020204030204" pitchFamily="34" charset="0"/>
                        </a:rPr>
                        <a:t>til</a:t>
                      </a:r>
                      <a:r>
                        <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lang="en-GB" sz="1400" b="0" dirty="0" err="1">
                          <a:solidFill>
                            <a:schemeClr val="tx2"/>
                          </a:solidFill>
                          <a:latin typeface="Calibri" panose="020F0502020204030204" pitchFamily="34" charset="0"/>
                          <a:ea typeface="Calibri" panose="020F0502020204030204" pitchFamily="34" charset="0"/>
                          <a:cs typeface="Calibri" panose="020F0502020204030204" pitchFamily="34" charset="0"/>
                        </a:rPr>
                        <a:t>genanvendelse</a:t>
                      </a:r>
                      <a:r>
                        <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lang="en-GB" sz="1400" b="0" dirty="0" err="1">
                          <a:solidFill>
                            <a:schemeClr val="tx2"/>
                          </a:solidFill>
                          <a:latin typeface="Calibri" panose="020F0502020204030204" pitchFamily="34" charset="0"/>
                          <a:ea typeface="Calibri" panose="020F0502020204030204" pitchFamily="34" charset="0"/>
                          <a:cs typeface="Calibri" panose="020F0502020204030204" pitchFamily="34" charset="0"/>
                        </a:rPr>
                        <a:t>eller</a:t>
                      </a:r>
                      <a:r>
                        <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lang="en-GB" sz="1400" b="0" dirty="0" err="1">
                          <a:solidFill>
                            <a:schemeClr val="tx2"/>
                          </a:solidFill>
                          <a:latin typeface="Calibri" panose="020F0502020204030204" pitchFamily="34" charset="0"/>
                          <a:ea typeface="Calibri" panose="020F0502020204030204" pitchFamily="34" charset="0"/>
                          <a:cs typeface="Calibri" panose="020F0502020204030204" pitchFamily="34" charset="0"/>
                        </a:rPr>
                        <a:t>forberedelse</a:t>
                      </a:r>
                      <a:r>
                        <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lang="en-GB" sz="1400" b="0" dirty="0" err="1">
                          <a:solidFill>
                            <a:schemeClr val="tx2"/>
                          </a:solidFill>
                          <a:latin typeface="Calibri" panose="020F0502020204030204" pitchFamily="34" charset="0"/>
                          <a:ea typeface="Calibri" panose="020F0502020204030204" pitchFamily="34" charset="0"/>
                          <a:cs typeface="Calibri" panose="020F0502020204030204" pitchFamily="34" charset="0"/>
                        </a:rPr>
                        <a:t>mhp</a:t>
                      </a:r>
                      <a:r>
                        <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lang="en-GB" sz="1400" b="0" dirty="0" err="1">
                          <a:solidFill>
                            <a:schemeClr val="tx2"/>
                          </a:solidFill>
                          <a:latin typeface="Calibri" panose="020F0502020204030204" pitchFamily="34" charset="0"/>
                          <a:ea typeface="Calibri" panose="020F0502020204030204" pitchFamily="34" charset="0"/>
                          <a:cs typeface="Calibri" panose="020F0502020204030204" pitchFamily="34" charset="0"/>
                        </a:rPr>
                        <a:t>genbrug</a:t>
                      </a:r>
                      <a:r>
                        <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367208741"/>
                  </a:ext>
                </a:extLst>
              </a:tr>
              <a:tr h="327120">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solidFill>
                            <a:schemeClr val="tx2"/>
                          </a:solidFill>
                          <a:latin typeface="Calibri" panose="020F0502020204030204" pitchFamily="34" charset="0"/>
                          <a:ea typeface="Calibri" panose="020F0502020204030204" pitchFamily="34" charset="0"/>
                          <a:cs typeface="Calibri" panose="020F0502020204030204" pitchFamily="34" charset="0"/>
                        </a:rPr>
                        <a:t>Ikke </a:t>
                      </a:r>
                      <a:r>
                        <a:rPr lang="en-GB" sz="1400" b="1" dirty="0" err="1">
                          <a:solidFill>
                            <a:schemeClr val="tx2"/>
                          </a:solidFill>
                          <a:latin typeface="Calibri" panose="020F0502020204030204" pitchFamily="34" charset="0"/>
                          <a:ea typeface="Calibri" panose="020F0502020204030204" pitchFamily="34" charset="0"/>
                          <a:cs typeface="Calibri" panose="020F0502020204030204" pitchFamily="34" charset="0"/>
                        </a:rPr>
                        <a:t>farligt</a:t>
                      </a:r>
                      <a:r>
                        <a:rPr lang="en-GB" sz="1400" b="1"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lang="en-GB" sz="1400" b="1" dirty="0" err="1">
                          <a:solidFill>
                            <a:schemeClr val="tx2"/>
                          </a:solidFill>
                          <a:latin typeface="Calibri" panose="020F0502020204030204" pitchFamily="34" charset="0"/>
                          <a:ea typeface="Calibri" panose="020F0502020204030204" pitchFamily="34" charset="0"/>
                          <a:cs typeface="Calibri" panose="020F0502020204030204" pitchFamily="34" charset="0"/>
                        </a:rPr>
                        <a:t>affald</a:t>
                      </a:r>
                      <a:endParaRPr lang="en-GB" sz="1400" b="1" dirty="0">
                        <a:solidFill>
                          <a:schemeClr val="tx2"/>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2424051"/>
                  </a:ext>
                </a:extLst>
              </a:tr>
              <a:tr h="2986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err="1">
                          <a:solidFill>
                            <a:schemeClr val="tx2"/>
                          </a:solidFill>
                          <a:latin typeface="Calibri" panose="020F0502020204030204" pitchFamily="34" charset="0"/>
                          <a:ea typeface="Calibri" panose="020F0502020204030204" pitchFamily="34" charset="0"/>
                          <a:cs typeface="Calibri" panose="020F0502020204030204" pitchFamily="34" charset="0"/>
                        </a:rPr>
                        <a:t>Dagrenovation</a:t>
                      </a:r>
                      <a:r>
                        <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rPr>
                        <a:t> - </a:t>
                      </a:r>
                      <a:r>
                        <a:rPr lang="en-GB" sz="1400" b="0" dirty="0" err="1">
                          <a:solidFill>
                            <a:schemeClr val="tx2"/>
                          </a:solidFill>
                          <a:latin typeface="Calibri" panose="020F0502020204030204" pitchFamily="34" charset="0"/>
                          <a:ea typeface="Calibri" panose="020F0502020204030204" pitchFamily="34" charset="0"/>
                          <a:cs typeface="Calibri" panose="020F0502020204030204" pitchFamily="34" charset="0"/>
                        </a:rPr>
                        <a:t>eak</a:t>
                      </a:r>
                      <a:endPar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rPr>
                        <a:t>1209 kg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rPr>
                        <a:t>1209 kg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259816334"/>
                  </a:ext>
                </a:extLst>
              </a:tr>
              <a:tr h="298679">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err="1">
                          <a:solidFill>
                            <a:schemeClr val="tx2"/>
                          </a:solidFill>
                          <a:latin typeface="Calibri" panose="020F0502020204030204" pitchFamily="34" charset="0"/>
                          <a:ea typeface="Calibri" panose="020F0502020204030204" pitchFamily="34" charset="0"/>
                          <a:cs typeface="Calibri" panose="020F0502020204030204" pitchFamily="34" charset="0"/>
                        </a:rPr>
                        <a:t>Farligt</a:t>
                      </a:r>
                      <a:r>
                        <a:rPr lang="en-GB" sz="1400" b="1"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lang="en-GB" sz="1400" b="1" dirty="0" err="1">
                          <a:solidFill>
                            <a:schemeClr val="tx2"/>
                          </a:solidFill>
                          <a:latin typeface="Calibri" panose="020F0502020204030204" pitchFamily="34" charset="0"/>
                          <a:ea typeface="Calibri" panose="020F0502020204030204" pitchFamily="34" charset="0"/>
                          <a:cs typeface="Calibri" panose="020F0502020204030204" pitchFamily="34" charset="0"/>
                        </a:rPr>
                        <a:t>affald</a:t>
                      </a:r>
                      <a:endParaRPr lang="en-GB" sz="1400" b="1" dirty="0">
                        <a:solidFill>
                          <a:schemeClr val="tx2"/>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35533116"/>
                  </a:ext>
                </a:extLst>
              </a:tr>
              <a:tr h="2986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err="1">
                          <a:solidFill>
                            <a:schemeClr val="tx2"/>
                          </a:solidFill>
                          <a:latin typeface="Calibri" panose="020F0502020204030204" pitchFamily="34" charset="0"/>
                          <a:ea typeface="Calibri" panose="020F0502020204030204" pitchFamily="34" charset="0"/>
                          <a:cs typeface="Calibri" panose="020F0502020204030204" pitchFamily="34" charset="0"/>
                        </a:rPr>
                        <a:t>Asbest</a:t>
                      </a:r>
                      <a:endPar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rPr>
                        <a:t>4,4 ton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rPr>
                        <a:t>0 ton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435311929"/>
                  </a:ext>
                </a:extLst>
              </a:tr>
              <a:tr h="2986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rPr>
                        <a:t>Eternit – </a:t>
                      </a:r>
                      <a:r>
                        <a:rPr lang="en-GB" sz="1400" b="0" dirty="0" err="1">
                          <a:solidFill>
                            <a:schemeClr val="tx2"/>
                          </a:solidFill>
                          <a:latin typeface="Calibri" panose="020F0502020204030204" pitchFamily="34" charset="0"/>
                          <a:ea typeface="Calibri" panose="020F0502020204030204" pitchFamily="34" charset="0"/>
                          <a:cs typeface="Calibri" panose="020F0502020204030204" pitchFamily="34" charset="0"/>
                        </a:rPr>
                        <a:t>Håndteres</a:t>
                      </a:r>
                      <a:r>
                        <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lang="en-GB" sz="1400" b="0" dirty="0" err="1">
                          <a:solidFill>
                            <a:schemeClr val="tx2"/>
                          </a:solidFill>
                          <a:latin typeface="Calibri" panose="020F0502020204030204" pitchFamily="34" charset="0"/>
                          <a:ea typeface="Calibri" panose="020F0502020204030204" pitchFamily="34" charset="0"/>
                          <a:cs typeface="Calibri" panose="020F0502020204030204" pitchFamily="34" charset="0"/>
                        </a:rPr>
                        <a:t>som</a:t>
                      </a:r>
                      <a:r>
                        <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lang="en-GB" sz="1400" b="0" dirty="0" err="1">
                          <a:solidFill>
                            <a:schemeClr val="tx2"/>
                          </a:solidFill>
                          <a:latin typeface="Calibri" panose="020F0502020204030204" pitchFamily="34" charset="0"/>
                          <a:ea typeface="Calibri" panose="020F0502020204030204" pitchFamily="34" charset="0"/>
                          <a:cs typeface="Calibri" panose="020F0502020204030204" pitchFamily="34" charset="0"/>
                        </a:rPr>
                        <a:t>asbest</a:t>
                      </a:r>
                      <a:endPar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rPr>
                        <a:t>23 ton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025831911"/>
                  </a:ext>
                </a:extLst>
              </a:tr>
            </a:tbl>
          </a:graphicData>
        </a:graphic>
      </p:graphicFrame>
      <p:sp>
        <p:nvSpPr>
          <p:cNvPr id="6" name="Pladsholder til slidenummer 5">
            <a:extLst>
              <a:ext uri="{FF2B5EF4-FFF2-40B4-BE49-F238E27FC236}">
                <a16:creationId xmlns:a16="http://schemas.microsoft.com/office/drawing/2014/main" id="{E224F51D-79AF-5676-9093-4B2AA90A95CA}"/>
              </a:ext>
            </a:extLst>
          </p:cNvPr>
          <p:cNvSpPr>
            <a:spLocks noGrp="1"/>
          </p:cNvSpPr>
          <p:nvPr>
            <p:ph type="sldNum" sz="quarter" idx="12"/>
          </p:nvPr>
        </p:nvSpPr>
        <p:spPr/>
        <p:txBody>
          <a:bodyPr/>
          <a:lstStyle/>
          <a:p>
            <a:fld id="{EB93946D-B42F-4823-902F-AA036186979B}" type="slidenum">
              <a:rPr lang="da-DK" smtClean="0"/>
              <a:t>11</a:t>
            </a:fld>
            <a:endParaRPr lang="da-DK" dirty="0"/>
          </a:p>
        </p:txBody>
      </p:sp>
      <p:graphicFrame>
        <p:nvGraphicFramePr>
          <p:cNvPr id="4" name="Tabel 3">
            <a:extLst>
              <a:ext uri="{FF2B5EF4-FFF2-40B4-BE49-F238E27FC236}">
                <a16:creationId xmlns:a16="http://schemas.microsoft.com/office/drawing/2014/main" id="{31A64493-7B0F-54D2-99B4-63E7F6C2F7F2}"/>
              </a:ext>
            </a:extLst>
          </p:cNvPr>
          <p:cNvGraphicFramePr>
            <a:graphicFrameLocks noGrp="1"/>
          </p:cNvGraphicFramePr>
          <p:nvPr>
            <p:extLst>
              <p:ext uri="{D42A27DB-BD31-4B8C-83A1-F6EECF244321}">
                <p14:modId xmlns:p14="http://schemas.microsoft.com/office/powerpoint/2010/main" val="2608144210"/>
              </p:ext>
            </p:extLst>
          </p:nvPr>
        </p:nvGraphicFramePr>
        <p:xfrm>
          <a:off x="8667244" y="990359"/>
          <a:ext cx="2313060" cy="259080"/>
        </p:xfrm>
        <a:graphic>
          <a:graphicData uri="http://schemas.openxmlformats.org/drawingml/2006/table">
            <a:tbl>
              <a:tblPr firstRow="1" bandRow="1">
                <a:tableStyleId>{5C22544A-7EE6-4342-B048-85BDC9FD1C3A}</a:tableStyleId>
              </a:tblPr>
              <a:tblGrid>
                <a:gridCol w="1156530">
                  <a:extLst>
                    <a:ext uri="{9D8B030D-6E8A-4147-A177-3AD203B41FA5}">
                      <a16:colId xmlns:a16="http://schemas.microsoft.com/office/drawing/2014/main" val="3336550208"/>
                    </a:ext>
                  </a:extLst>
                </a:gridCol>
                <a:gridCol w="1156530">
                  <a:extLst>
                    <a:ext uri="{9D8B030D-6E8A-4147-A177-3AD203B41FA5}">
                      <a16:colId xmlns:a16="http://schemas.microsoft.com/office/drawing/2014/main" val="2273610772"/>
                    </a:ext>
                  </a:extLst>
                </a:gridCol>
              </a:tblGrid>
              <a:tr h="248162">
                <a:tc>
                  <a:txBody>
                    <a:bodyPr/>
                    <a:lstStyle/>
                    <a:p>
                      <a:r>
                        <a:rPr lang="da-DK" sz="1100" dirty="0">
                          <a:solidFill>
                            <a:schemeClr val="tx1"/>
                          </a:solidFill>
                        </a:rPr>
                        <a:t>2024</a:t>
                      </a:r>
                    </a:p>
                  </a:txBody>
                  <a:tcPr>
                    <a:solidFill>
                      <a:schemeClr val="accent6">
                        <a:lumMod val="40000"/>
                        <a:lumOff val="60000"/>
                      </a:schemeClr>
                    </a:solidFill>
                  </a:tcPr>
                </a:tc>
                <a:tc>
                  <a:txBody>
                    <a:bodyPr/>
                    <a:lstStyle/>
                    <a:p>
                      <a:r>
                        <a:rPr lang="da-DK" sz="1100" dirty="0">
                          <a:solidFill>
                            <a:schemeClr val="tx1"/>
                          </a:solidFill>
                        </a:rPr>
                        <a:t>2025</a:t>
                      </a:r>
                    </a:p>
                  </a:txBody>
                  <a:tcPr>
                    <a:solidFill>
                      <a:schemeClr val="accent6">
                        <a:lumMod val="40000"/>
                        <a:lumOff val="60000"/>
                      </a:schemeClr>
                    </a:solidFill>
                  </a:tcPr>
                </a:tc>
                <a:extLst>
                  <a:ext uri="{0D108BD9-81ED-4DB2-BD59-A6C34878D82A}">
                    <a16:rowId xmlns:a16="http://schemas.microsoft.com/office/drawing/2014/main" val="784030583"/>
                  </a:ext>
                </a:extLst>
              </a:tr>
            </a:tbl>
          </a:graphicData>
        </a:graphic>
      </p:graphicFrame>
    </p:spTree>
    <p:extLst>
      <p:ext uri="{BB962C8B-B14F-4D97-AF65-F5344CB8AC3E}">
        <p14:creationId xmlns:p14="http://schemas.microsoft.com/office/powerpoint/2010/main" val="27183334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DA58E365-AF3C-0FBC-769E-0767FC9D71F8}"/>
              </a:ext>
            </a:extLst>
          </p:cNvPr>
          <p:cNvSpPr/>
          <p:nvPr/>
        </p:nvSpPr>
        <p:spPr>
          <a:xfrm>
            <a:off x="1" y="555171"/>
            <a:ext cx="7048500" cy="1110343"/>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200" b="1" noProof="0"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I dybden med E</a:t>
            </a:r>
          </a:p>
        </p:txBody>
      </p:sp>
      <p:sp>
        <p:nvSpPr>
          <p:cNvPr id="4" name="Rektangel 3">
            <a:extLst>
              <a:ext uri="{FF2B5EF4-FFF2-40B4-BE49-F238E27FC236}">
                <a16:creationId xmlns:a16="http://schemas.microsoft.com/office/drawing/2014/main" id="{91D9E784-C916-C6B4-72B8-34866B031979}"/>
              </a:ext>
            </a:extLst>
          </p:cNvPr>
          <p:cNvSpPr/>
          <p:nvPr/>
        </p:nvSpPr>
        <p:spPr>
          <a:xfrm>
            <a:off x="0" y="1668381"/>
            <a:ext cx="7048499" cy="111968"/>
          </a:xfrm>
          <a:prstGeom prst="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noProof="0" dirty="0"/>
          </a:p>
        </p:txBody>
      </p:sp>
      <p:pic>
        <p:nvPicPr>
          <p:cNvPr id="6" name="Billede 5">
            <a:extLst>
              <a:ext uri="{FF2B5EF4-FFF2-40B4-BE49-F238E27FC236}">
                <a16:creationId xmlns:a16="http://schemas.microsoft.com/office/drawing/2014/main" id="{0CC9A86D-AAB0-471F-61CE-16EE62E060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8500" y="0"/>
            <a:ext cx="5143500" cy="6858000"/>
          </a:xfrm>
          <a:prstGeom prst="rect">
            <a:avLst/>
          </a:prstGeom>
        </p:spPr>
      </p:pic>
      <p:sp>
        <p:nvSpPr>
          <p:cNvPr id="2" name="Rektangel 1">
            <a:extLst>
              <a:ext uri="{FF2B5EF4-FFF2-40B4-BE49-F238E27FC236}">
                <a16:creationId xmlns:a16="http://schemas.microsoft.com/office/drawing/2014/main" id="{737A42D0-5CCF-FEC8-70D8-F1A84507F6A1}"/>
              </a:ext>
            </a:extLst>
          </p:cNvPr>
          <p:cNvSpPr/>
          <p:nvPr/>
        </p:nvSpPr>
        <p:spPr>
          <a:xfrm>
            <a:off x="170821" y="2030373"/>
            <a:ext cx="6682155" cy="4642339"/>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ekstfelt 6">
            <a:extLst>
              <a:ext uri="{FF2B5EF4-FFF2-40B4-BE49-F238E27FC236}">
                <a16:creationId xmlns:a16="http://schemas.microsoft.com/office/drawing/2014/main" id="{79AA4406-E0E3-002F-9CAB-EEA9E929ED1E}"/>
              </a:ext>
            </a:extLst>
          </p:cNvPr>
          <p:cNvSpPr txBox="1"/>
          <p:nvPr/>
        </p:nvSpPr>
        <p:spPr>
          <a:xfrm>
            <a:off x="267037" y="2168665"/>
            <a:ext cx="6473628" cy="3647152"/>
          </a:xfrm>
          <a:prstGeom prst="rect">
            <a:avLst/>
          </a:prstGeom>
          <a:noFill/>
        </p:spPr>
        <p:txBody>
          <a:bodyPr wrap="square" rtlCol="0">
            <a:spAutoFit/>
          </a:bodyPr>
          <a:lstStyle/>
          <a:p>
            <a:r>
              <a:rPr lang="da-DK" sz="1100" dirty="0"/>
              <a:t>Vores arbejde med miljødata tager udgangspunkt i VSME basisniveauet, hvor fokus er på det væsentlige og det, vi realistisk kan måle og følge op på. </a:t>
            </a:r>
          </a:p>
          <a:p>
            <a:r>
              <a:rPr lang="da-DK" sz="1100" dirty="0"/>
              <a:t>For os betyder det, at vi koncentrerer indsatsen om de områder, hvor vores drift har størst påvirkning: materialer, affald, energi og transport.</a:t>
            </a:r>
          </a:p>
          <a:p>
            <a:endParaRPr lang="da-DK" sz="1100" dirty="0"/>
          </a:p>
          <a:p>
            <a:r>
              <a:rPr lang="da-DK" sz="1100" dirty="0"/>
              <a:t>Vi arbejder løbende på at opbygge et mere struktureret datagrundlag. Det sker gennem en kombination af leverandørdata, fakturaer og interne registreringer. Målet er ikke at måle alt i detaljer fra start, men at sikre, at de data, vi bruger, er konsistente og troværdige.</a:t>
            </a:r>
          </a:p>
          <a:p>
            <a:endParaRPr lang="da-DK" sz="1100" dirty="0"/>
          </a:p>
          <a:p>
            <a:r>
              <a:rPr lang="da-DK" sz="1100" dirty="0"/>
              <a:t>Som mellemstor virksomhed er datakvalitet en løbende proces. Derfor prioriterer vi en realistisk tilgang, hvor vi bygger op trin for trin og er åbne om vores forudsætninger og begrænsninger.</a:t>
            </a:r>
          </a:p>
          <a:p>
            <a:endParaRPr lang="da-DK" sz="1100" dirty="0"/>
          </a:p>
          <a:p>
            <a:r>
              <a:rPr lang="da-DK" sz="1100" dirty="0"/>
              <a:t>Målet er at skabe et datagrundlag, der både kan bruges internt i driften og eksternt i samarbejdet med kunder og partnere, uden at gøre arbejdet mere komplekst, end det behøver at være.</a:t>
            </a:r>
          </a:p>
          <a:p>
            <a:endParaRPr lang="da-DK" sz="1100" dirty="0"/>
          </a:p>
          <a:p>
            <a:r>
              <a:rPr lang="da-DK" sz="1100" dirty="0"/>
              <a:t>Fra 2024 til 2025, har vi haft en besparelse på 22,34 ton CO2e i </a:t>
            </a:r>
            <a:r>
              <a:rPr lang="da-DK" sz="1100" dirty="0" err="1"/>
              <a:t>scope</a:t>
            </a:r>
            <a:r>
              <a:rPr lang="da-DK" sz="1100" dirty="0"/>
              <a:t> 1+2. Denne besparelse kommer primært fra udskiftning af en række dieseldrevne køretøjer til eldrevne. </a:t>
            </a:r>
          </a:p>
          <a:p>
            <a:endParaRPr lang="da-DK" sz="1100" dirty="0"/>
          </a:p>
          <a:p>
            <a:r>
              <a:rPr lang="da-DK" sz="1100" dirty="0"/>
              <a:t>Vi har som målsætning at xx </a:t>
            </a:r>
          </a:p>
          <a:p>
            <a:endParaRPr lang="da-DK" sz="1100" dirty="0"/>
          </a:p>
          <a:p>
            <a:endParaRPr lang="da-DK" sz="1100" dirty="0"/>
          </a:p>
        </p:txBody>
      </p:sp>
      <p:sp>
        <p:nvSpPr>
          <p:cNvPr id="5" name="Pladsholder til slidenummer 4">
            <a:extLst>
              <a:ext uri="{FF2B5EF4-FFF2-40B4-BE49-F238E27FC236}">
                <a16:creationId xmlns:a16="http://schemas.microsoft.com/office/drawing/2014/main" id="{78C7A911-EE1B-58DC-63AE-627C9422EE7E}"/>
              </a:ext>
            </a:extLst>
          </p:cNvPr>
          <p:cNvSpPr>
            <a:spLocks noGrp="1"/>
          </p:cNvSpPr>
          <p:nvPr>
            <p:ph type="sldNum" sz="quarter" idx="12"/>
          </p:nvPr>
        </p:nvSpPr>
        <p:spPr/>
        <p:txBody>
          <a:bodyPr/>
          <a:lstStyle/>
          <a:p>
            <a:fld id="{EB93946D-B42F-4823-902F-AA036186979B}" type="slidenum">
              <a:rPr lang="da-DK" smtClean="0"/>
              <a:t>12</a:t>
            </a:fld>
            <a:endParaRPr lang="da-DK" dirty="0"/>
          </a:p>
        </p:txBody>
      </p:sp>
    </p:spTree>
    <p:extLst>
      <p:ext uri="{BB962C8B-B14F-4D97-AF65-F5344CB8AC3E}">
        <p14:creationId xmlns:p14="http://schemas.microsoft.com/office/powerpoint/2010/main" val="6885722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Billede 1">
            <a:extLst>
              <a:ext uri="{FF2B5EF4-FFF2-40B4-BE49-F238E27FC236}">
                <a16:creationId xmlns:a16="http://schemas.microsoft.com/office/drawing/2014/main" id="{4C3BCADE-8A10-0C2D-606B-E6BCA722C062}"/>
              </a:ext>
            </a:extLst>
          </p:cNvPr>
          <p:cNvPicPr>
            <a:picLocks noChangeAspect="1"/>
          </p:cNvPicPr>
          <p:nvPr/>
        </p:nvPicPr>
        <p:blipFill>
          <a:blip r:embed="rId2">
            <a:extLst>
              <a:ext uri="{28A0092B-C50C-407E-A947-70E740481C1C}">
                <a14:useLocalDpi xmlns:a14="http://schemas.microsoft.com/office/drawing/2010/main" val="0"/>
              </a:ext>
            </a:extLst>
          </a:blip>
          <a:srcRect t="19723" b="5292"/>
          <a:stretch>
            <a:fillRect/>
          </a:stretch>
        </p:blipFill>
        <p:spPr>
          <a:xfrm>
            <a:off x="20" y="1282"/>
            <a:ext cx="12191980" cy="6856718"/>
          </a:xfrm>
          <a:prstGeom prst="rect">
            <a:avLst/>
          </a:prstGeom>
        </p:spPr>
      </p:pic>
      <p:sp>
        <p:nvSpPr>
          <p:cNvPr id="3" name="Rektangel 2">
            <a:extLst>
              <a:ext uri="{FF2B5EF4-FFF2-40B4-BE49-F238E27FC236}">
                <a16:creationId xmlns:a16="http://schemas.microsoft.com/office/drawing/2014/main" id="{1407AC7F-5A7E-8B6B-E69F-C0F48C5EEABD}"/>
              </a:ext>
            </a:extLst>
          </p:cNvPr>
          <p:cNvSpPr/>
          <p:nvPr/>
        </p:nvSpPr>
        <p:spPr>
          <a:xfrm>
            <a:off x="70337" y="894303"/>
            <a:ext cx="12120139" cy="7725192"/>
          </a:xfrm>
          <a:prstGeom prst="rect">
            <a:avLst/>
          </a:prstGeom>
          <a:noFill/>
          <a:ln>
            <a:noFill/>
          </a:ln>
        </p:spPr>
        <p:txBody>
          <a:bodyPr wrap="square" lIns="91440" tIns="45720" rIns="91440" bIns="45720">
            <a:spAutoFit/>
          </a:bodyPr>
          <a:lstStyle/>
          <a:p>
            <a:r>
              <a:rPr lang="da-DK" sz="49600" b="1" cap="none" spc="0" dirty="0">
                <a:ln w="22225">
                  <a:noFill/>
                  <a:prstDash val="solid"/>
                </a:ln>
                <a:solidFill>
                  <a:schemeClr val="accent3">
                    <a:alpha val="30000"/>
                  </a:schemeClr>
                </a:solidFill>
                <a:effectLst/>
              </a:rPr>
              <a:t>E</a:t>
            </a:r>
            <a:r>
              <a:rPr lang="da-DK" sz="49600" b="1" cap="none" spc="0" dirty="0">
                <a:ln w="22225">
                  <a:noFill/>
                  <a:prstDash val="solid"/>
                </a:ln>
                <a:solidFill>
                  <a:schemeClr val="accent3"/>
                </a:solidFill>
                <a:effectLst/>
              </a:rPr>
              <a:t>S</a:t>
            </a:r>
            <a:r>
              <a:rPr lang="da-DK" sz="49600" b="1" cap="none" spc="0" dirty="0">
                <a:ln w="22225">
                  <a:noFill/>
                  <a:prstDash val="solid"/>
                </a:ln>
                <a:solidFill>
                  <a:schemeClr val="accent3">
                    <a:alpha val="30000"/>
                  </a:schemeClr>
                </a:solidFill>
                <a:effectLst/>
              </a:rPr>
              <a:t>G</a:t>
            </a:r>
          </a:p>
        </p:txBody>
      </p:sp>
      <p:sp>
        <p:nvSpPr>
          <p:cNvPr id="4" name="Pladsholder til slidenummer 3">
            <a:extLst>
              <a:ext uri="{FF2B5EF4-FFF2-40B4-BE49-F238E27FC236}">
                <a16:creationId xmlns:a16="http://schemas.microsoft.com/office/drawing/2014/main" id="{6F370400-5D2A-23D2-1577-11991272C459}"/>
              </a:ext>
            </a:extLst>
          </p:cNvPr>
          <p:cNvSpPr>
            <a:spLocks noGrp="1"/>
          </p:cNvSpPr>
          <p:nvPr>
            <p:ph type="sldNum" sz="quarter" idx="12"/>
          </p:nvPr>
        </p:nvSpPr>
        <p:spPr/>
        <p:txBody>
          <a:bodyPr/>
          <a:lstStyle/>
          <a:p>
            <a:fld id="{EB93946D-B42F-4823-902F-AA036186979B}" type="slidenum">
              <a:rPr lang="da-DK" smtClean="0"/>
              <a:t>13</a:t>
            </a:fld>
            <a:endParaRPr lang="da-DK" dirty="0"/>
          </a:p>
        </p:txBody>
      </p:sp>
    </p:spTree>
    <p:extLst>
      <p:ext uri="{BB962C8B-B14F-4D97-AF65-F5344CB8AC3E}">
        <p14:creationId xmlns:p14="http://schemas.microsoft.com/office/powerpoint/2010/main" val="19560397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0EE275-B9FE-FF7F-D7AA-551E6850D37D}"/>
            </a:ext>
          </a:extLst>
        </p:cNvPr>
        <p:cNvGrpSpPr/>
        <p:nvPr/>
      </p:nvGrpSpPr>
      <p:grpSpPr>
        <a:xfrm>
          <a:off x="0" y="0"/>
          <a:ext cx="0" cy="0"/>
          <a:chOff x="0" y="0"/>
          <a:chExt cx="0" cy="0"/>
        </a:xfrm>
      </p:grpSpPr>
      <p:sp>
        <p:nvSpPr>
          <p:cNvPr id="2" name="Rektangel 1">
            <a:extLst>
              <a:ext uri="{FF2B5EF4-FFF2-40B4-BE49-F238E27FC236}">
                <a16:creationId xmlns:a16="http://schemas.microsoft.com/office/drawing/2014/main" id="{48A0C3A3-59BD-F95A-4C79-6A51550CA855}"/>
              </a:ext>
            </a:extLst>
          </p:cNvPr>
          <p:cNvSpPr/>
          <p:nvPr/>
        </p:nvSpPr>
        <p:spPr>
          <a:xfrm>
            <a:off x="4714805" y="555171"/>
            <a:ext cx="7477195" cy="1110343"/>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200" b="1" noProof="0"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S-data</a:t>
            </a:r>
          </a:p>
        </p:txBody>
      </p:sp>
      <p:sp>
        <p:nvSpPr>
          <p:cNvPr id="3" name="Rektangel 2">
            <a:extLst>
              <a:ext uri="{FF2B5EF4-FFF2-40B4-BE49-F238E27FC236}">
                <a16:creationId xmlns:a16="http://schemas.microsoft.com/office/drawing/2014/main" id="{3C05FE32-9DC4-9904-94BC-5481E03502A9}"/>
              </a:ext>
            </a:extLst>
          </p:cNvPr>
          <p:cNvSpPr/>
          <p:nvPr/>
        </p:nvSpPr>
        <p:spPr>
          <a:xfrm>
            <a:off x="4714806" y="1665514"/>
            <a:ext cx="7477194" cy="111968"/>
          </a:xfrm>
          <a:prstGeom prst="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noProof="0" dirty="0"/>
          </a:p>
        </p:txBody>
      </p:sp>
      <p:graphicFrame>
        <p:nvGraphicFramePr>
          <p:cNvPr id="12" name="Tabel 11">
            <a:extLst>
              <a:ext uri="{FF2B5EF4-FFF2-40B4-BE49-F238E27FC236}">
                <a16:creationId xmlns:a16="http://schemas.microsoft.com/office/drawing/2014/main" id="{45A60808-EAAF-0F10-4E9C-73749E033F4D}"/>
              </a:ext>
            </a:extLst>
          </p:cNvPr>
          <p:cNvGraphicFramePr>
            <a:graphicFrameLocks noGrp="1"/>
          </p:cNvGraphicFramePr>
          <p:nvPr>
            <p:extLst>
              <p:ext uri="{D42A27DB-BD31-4B8C-83A1-F6EECF244321}">
                <p14:modId xmlns:p14="http://schemas.microsoft.com/office/powerpoint/2010/main" val="1471688163"/>
              </p:ext>
            </p:extLst>
          </p:nvPr>
        </p:nvGraphicFramePr>
        <p:xfrm>
          <a:off x="543911" y="2239372"/>
          <a:ext cx="10618076" cy="1555771"/>
        </p:xfrm>
        <a:graphic>
          <a:graphicData uri="http://schemas.openxmlformats.org/drawingml/2006/table">
            <a:tbl>
              <a:tblPr firstRow="1" bandRow="1">
                <a:tableStyleId>{5C22544A-7EE6-4342-B048-85BDC9FD1C3A}</a:tableStyleId>
              </a:tblPr>
              <a:tblGrid>
                <a:gridCol w="5970178">
                  <a:extLst>
                    <a:ext uri="{9D8B030D-6E8A-4147-A177-3AD203B41FA5}">
                      <a16:colId xmlns:a16="http://schemas.microsoft.com/office/drawing/2014/main" val="866734173"/>
                    </a:ext>
                  </a:extLst>
                </a:gridCol>
                <a:gridCol w="2160574">
                  <a:extLst>
                    <a:ext uri="{9D8B030D-6E8A-4147-A177-3AD203B41FA5}">
                      <a16:colId xmlns:a16="http://schemas.microsoft.com/office/drawing/2014/main" val="1884060394"/>
                    </a:ext>
                  </a:extLst>
                </a:gridCol>
                <a:gridCol w="2487324">
                  <a:extLst>
                    <a:ext uri="{9D8B030D-6E8A-4147-A177-3AD203B41FA5}">
                      <a16:colId xmlns:a16="http://schemas.microsoft.com/office/drawing/2014/main" val="2785970807"/>
                    </a:ext>
                  </a:extLst>
                </a:gridCol>
              </a:tblGrid>
              <a:tr h="259080">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400" b="1" kern="1200" spc="-10" dirty="0">
                          <a:solidFill>
                            <a:schemeClr val="tx2"/>
                          </a:solidFill>
                          <a:latin typeface="Calibri" panose="020F0502020204030204" pitchFamily="34" charset="0"/>
                          <a:ea typeface="Calibri" panose="020F0502020204030204" pitchFamily="34" charset="0"/>
                          <a:cs typeface="Calibri" panose="020F0502020204030204" pitchFamily="34" charset="0"/>
                        </a:rPr>
                        <a:t>Kontrakttype</a:t>
                      </a:r>
                      <a:endParaRPr lang="en-GB" sz="1400" b="1" dirty="0">
                        <a:solidFill>
                          <a:schemeClr val="tx2"/>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gridSpan="2">
                  <a:txBody>
                    <a:bodyPr/>
                    <a:lstStyle/>
                    <a:p>
                      <a:r>
                        <a:rPr lang="da-DK" sz="1400" b="1" dirty="0">
                          <a:solidFill>
                            <a:schemeClr val="tx1"/>
                          </a:solidFill>
                          <a:latin typeface="Calibri" panose="020F0502020204030204" pitchFamily="34" charset="0"/>
                          <a:ea typeface="Calibri" panose="020F0502020204030204" pitchFamily="34" charset="0"/>
                          <a:cs typeface="Calibri" panose="020F0502020204030204" pitchFamily="34" charset="0"/>
                        </a:rPr>
                        <a:t>Antal personer eller fuldtidsækvivalenter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da-DK"/>
                    </a:p>
                  </a:txBody>
                  <a:tcPr/>
                </a:tc>
                <a:extLst>
                  <a:ext uri="{0D108BD9-81ED-4DB2-BD59-A6C34878D82A}">
                    <a16:rowId xmlns:a16="http://schemas.microsoft.com/office/drawing/2014/main" val="676933141"/>
                  </a:ext>
                </a:extLst>
              </a:tr>
              <a:tr h="259080">
                <a:tc vMerge="1">
                  <a:txBody>
                    <a:bodyPr/>
                    <a:lstStyle/>
                    <a:p>
                      <a:endParaRPr lang="da-DK"/>
                    </a:p>
                  </a:txBody>
                  <a:tcPr/>
                </a:tc>
                <a:tc>
                  <a:txBody>
                    <a:bodyPr/>
                    <a:lstStyle/>
                    <a:p>
                      <a:r>
                        <a:rPr lang="da-DK" sz="1400" b="1" dirty="0">
                          <a:solidFill>
                            <a:schemeClr val="tx1"/>
                          </a:solidFill>
                          <a:latin typeface="Calibri" panose="020F0502020204030204" pitchFamily="34" charset="0"/>
                          <a:ea typeface="Calibri" panose="020F0502020204030204" pitchFamily="34" charset="0"/>
                          <a:cs typeface="Calibri" panose="020F0502020204030204" pitchFamily="34" charset="0"/>
                        </a:rPr>
                        <a:t>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da-DK" sz="1400" b="1" dirty="0">
                          <a:solidFill>
                            <a:schemeClr val="tx1"/>
                          </a:solidFill>
                          <a:latin typeface="Calibri" panose="020F0502020204030204" pitchFamily="34" charset="0"/>
                          <a:ea typeface="Calibri" panose="020F0502020204030204" pitchFamily="34" charset="0"/>
                          <a:cs typeface="Calibri" panose="020F0502020204030204" pitchFamily="34" charset="0"/>
                        </a:rPr>
                        <a:t>2025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982874035"/>
                  </a:ext>
                </a:extLst>
              </a:tr>
              <a:tr h="3147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400" b="0" kern="1200" spc="-10" dirty="0">
                          <a:solidFill>
                            <a:schemeClr val="tx2"/>
                          </a:solidFill>
                          <a:latin typeface="Calibri" panose="020F0502020204030204" pitchFamily="34" charset="0"/>
                          <a:ea typeface="Calibri" panose="020F0502020204030204" pitchFamily="34" charset="0"/>
                          <a:cs typeface="Calibri" panose="020F0502020204030204" pitchFamily="34" charset="0"/>
                        </a:rPr>
                        <a:t>Midlertidig ansættelse</a:t>
                      </a:r>
                      <a:endPar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da-DK" sz="1400" b="0" dirty="0">
                          <a:solidFill>
                            <a:schemeClr val="tx1"/>
                          </a:solidFill>
                          <a:latin typeface="Calibri" panose="020F0502020204030204" pitchFamily="34" charset="0"/>
                          <a:ea typeface="Calibri" panose="020F0502020204030204" pitchFamily="34" charset="0"/>
                          <a:cs typeface="Calibri" panose="020F050202020403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da-DK" sz="1400" b="0" dirty="0">
                          <a:solidFill>
                            <a:schemeClr val="tx1"/>
                          </a:solidFill>
                          <a:latin typeface="Calibri" panose="020F0502020204030204" pitchFamily="34" charset="0"/>
                          <a:ea typeface="Calibri" panose="020F0502020204030204" pitchFamily="34" charset="0"/>
                          <a:cs typeface="Calibri" panose="020F050202020403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227698256"/>
                  </a:ext>
                </a:extLst>
              </a:tr>
              <a:tr h="2612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err="1">
                          <a:solidFill>
                            <a:schemeClr val="tx2"/>
                          </a:solidFill>
                          <a:latin typeface="Calibri" panose="020F0502020204030204" pitchFamily="34" charset="0"/>
                          <a:ea typeface="Calibri" panose="020F0502020204030204" pitchFamily="34" charset="0"/>
                          <a:cs typeface="Calibri" panose="020F0502020204030204" pitchFamily="34" charset="0"/>
                        </a:rPr>
                        <a:t>Fastansættelse</a:t>
                      </a:r>
                      <a:endPar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da-DK" sz="1400" b="0" dirty="0">
                          <a:solidFill>
                            <a:schemeClr val="tx1"/>
                          </a:solidFill>
                          <a:latin typeface="Calibri" panose="020F0502020204030204" pitchFamily="34" charset="0"/>
                          <a:ea typeface="Calibri" panose="020F0502020204030204" pitchFamily="34" charset="0"/>
                          <a:cs typeface="Calibri" panose="020F0502020204030204" pitchFamily="34" charset="0"/>
                        </a:rPr>
                        <a:t>64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da-DK" sz="1400" b="0" dirty="0">
                          <a:solidFill>
                            <a:schemeClr val="tx1"/>
                          </a:solidFill>
                          <a:latin typeface="Calibri" panose="020F0502020204030204" pitchFamily="34" charset="0"/>
                          <a:ea typeface="Calibri" panose="020F0502020204030204" pitchFamily="34" charset="0"/>
                          <a:cs typeface="Calibri" panose="020F0502020204030204" pitchFamily="34" charset="0"/>
                        </a:rPr>
                        <a:t>56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461898927"/>
                  </a:ext>
                </a:extLst>
              </a:tr>
              <a:tr h="3266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rPr>
                        <a:t>Antal </a:t>
                      </a:r>
                      <a:r>
                        <a:rPr lang="en-GB" sz="1400" b="0" dirty="0" err="1">
                          <a:solidFill>
                            <a:schemeClr val="tx2"/>
                          </a:solidFill>
                          <a:latin typeface="Calibri" panose="020F0502020204030204" pitchFamily="34" charset="0"/>
                          <a:ea typeface="Calibri" panose="020F0502020204030204" pitchFamily="34" charset="0"/>
                          <a:cs typeface="Calibri" panose="020F0502020204030204" pitchFamily="34" charset="0"/>
                        </a:rPr>
                        <a:t>ansatte</a:t>
                      </a:r>
                      <a:r>
                        <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rPr>
                        <a:t> total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da-DK" sz="1400" b="0" dirty="0">
                          <a:solidFill>
                            <a:schemeClr val="tx1"/>
                          </a:solidFill>
                          <a:latin typeface="Calibri" panose="020F0502020204030204" pitchFamily="34" charset="0"/>
                          <a:ea typeface="Calibri" panose="020F0502020204030204" pitchFamily="34" charset="0"/>
                          <a:cs typeface="Calibri" panose="020F0502020204030204" pitchFamily="34" charset="0"/>
                        </a:rPr>
                        <a:t>64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da-DK" sz="1400" b="0" dirty="0">
                          <a:solidFill>
                            <a:schemeClr val="tx1"/>
                          </a:solidFill>
                          <a:latin typeface="Calibri" panose="020F0502020204030204" pitchFamily="34" charset="0"/>
                          <a:ea typeface="Calibri" panose="020F0502020204030204" pitchFamily="34" charset="0"/>
                          <a:cs typeface="Calibri" panose="020F0502020204030204" pitchFamily="34" charset="0"/>
                        </a:rPr>
                        <a:t>57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31951470"/>
                  </a:ext>
                </a:extLst>
              </a:tr>
            </a:tbl>
          </a:graphicData>
        </a:graphic>
      </p:graphicFrame>
      <p:sp>
        <p:nvSpPr>
          <p:cNvPr id="14" name="Tekstfelt 13">
            <a:extLst>
              <a:ext uri="{FF2B5EF4-FFF2-40B4-BE49-F238E27FC236}">
                <a16:creationId xmlns:a16="http://schemas.microsoft.com/office/drawing/2014/main" id="{D908347E-3648-E516-B7C7-37FCCBAFB4F7}"/>
              </a:ext>
            </a:extLst>
          </p:cNvPr>
          <p:cNvSpPr txBox="1"/>
          <p:nvPr/>
        </p:nvSpPr>
        <p:spPr>
          <a:xfrm>
            <a:off x="543910" y="1823399"/>
            <a:ext cx="7652848" cy="369332"/>
          </a:xfrm>
          <a:prstGeom prst="rect">
            <a:avLst/>
          </a:prstGeom>
          <a:noFill/>
        </p:spPr>
        <p:txBody>
          <a:bodyPr wrap="square" rtlCol="0">
            <a:spAutoFit/>
          </a:bodyPr>
          <a:lstStyle/>
          <a:p>
            <a:r>
              <a:rPr lang="da-DK" b="1" dirty="0">
                <a:solidFill>
                  <a:schemeClr val="accent3"/>
                </a:solidFill>
              </a:rPr>
              <a:t>Egen arbejdsstyrke: Generelle karakteristika – B8</a:t>
            </a:r>
          </a:p>
        </p:txBody>
      </p:sp>
      <p:sp>
        <p:nvSpPr>
          <p:cNvPr id="15" name="Tekstfelt 14">
            <a:extLst>
              <a:ext uri="{FF2B5EF4-FFF2-40B4-BE49-F238E27FC236}">
                <a16:creationId xmlns:a16="http://schemas.microsoft.com/office/drawing/2014/main" id="{886892B7-946E-A3EE-073D-BA025EDD5F8B}"/>
              </a:ext>
            </a:extLst>
          </p:cNvPr>
          <p:cNvSpPr txBox="1"/>
          <p:nvPr/>
        </p:nvSpPr>
        <p:spPr>
          <a:xfrm>
            <a:off x="543910" y="3841784"/>
            <a:ext cx="7652848" cy="369332"/>
          </a:xfrm>
          <a:prstGeom prst="rect">
            <a:avLst/>
          </a:prstGeom>
          <a:noFill/>
        </p:spPr>
        <p:txBody>
          <a:bodyPr wrap="square" rtlCol="0">
            <a:spAutoFit/>
          </a:bodyPr>
          <a:lstStyle/>
          <a:p>
            <a:r>
              <a:rPr lang="da-DK" b="1" dirty="0">
                <a:solidFill>
                  <a:schemeClr val="accent3"/>
                </a:solidFill>
              </a:rPr>
              <a:t>Egen arbejdsstyrke: Generelle karakteristika – B8</a:t>
            </a:r>
          </a:p>
        </p:txBody>
      </p:sp>
      <p:graphicFrame>
        <p:nvGraphicFramePr>
          <p:cNvPr id="16" name="Tabel 15">
            <a:extLst>
              <a:ext uri="{FF2B5EF4-FFF2-40B4-BE49-F238E27FC236}">
                <a16:creationId xmlns:a16="http://schemas.microsoft.com/office/drawing/2014/main" id="{5F443FB7-387E-D9C5-B51E-9FAB36E51204}"/>
              </a:ext>
            </a:extLst>
          </p:cNvPr>
          <p:cNvGraphicFramePr>
            <a:graphicFrameLocks noGrp="1"/>
          </p:cNvGraphicFramePr>
          <p:nvPr>
            <p:extLst>
              <p:ext uri="{D42A27DB-BD31-4B8C-83A1-F6EECF244321}">
                <p14:modId xmlns:p14="http://schemas.microsoft.com/office/powerpoint/2010/main" val="3063724962"/>
              </p:ext>
            </p:extLst>
          </p:nvPr>
        </p:nvGraphicFramePr>
        <p:xfrm>
          <a:off x="543910" y="4257033"/>
          <a:ext cx="10618077" cy="2209057"/>
        </p:xfrm>
        <a:graphic>
          <a:graphicData uri="http://schemas.openxmlformats.org/drawingml/2006/table">
            <a:tbl>
              <a:tblPr firstRow="1" bandRow="1">
                <a:tableStyleId>{5C22544A-7EE6-4342-B048-85BDC9FD1C3A}</a:tableStyleId>
              </a:tblPr>
              <a:tblGrid>
                <a:gridCol w="5428012">
                  <a:extLst>
                    <a:ext uri="{9D8B030D-6E8A-4147-A177-3AD203B41FA5}">
                      <a16:colId xmlns:a16="http://schemas.microsoft.com/office/drawing/2014/main" val="866734173"/>
                    </a:ext>
                  </a:extLst>
                </a:gridCol>
                <a:gridCol w="2710832">
                  <a:extLst>
                    <a:ext uri="{9D8B030D-6E8A-4147-A177-3AD203B41FA5}">
                      <a16:colId xmlns:a16="http://schemas.microsoft.com/office/drawing/2014/main" val="1884060394"/>
                    </a:ext>
                  </a:extLst>
                </a:gridCol>
                <a:gridCol w="2479233">
                  <a:extLst>
                    <a:ext uri="{9D8B030D-6E8A-4147-A177-3AD203B41FA5}">
                      <a16:colId xmlns:a16="http://schemas.microsoft.com/office/drawing/2014/main" val="3541041286"/>
                    </a:ext>
                  </a:extLst>
                </a:gridCol>
              </a:tblGrid>
              <a:tr h="259080">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400" b="1" kern="1200" spc="-10" dirty="0">
                          <a:solidFill>
                            <a:schemeClr val="tx2"/>
                          </a:solidFill>
                          <a:latin typeface="Calibri" panose="020F0502020204030204" pitchFamily="34" charset="0"/>
                          <a:ea typeface="Calibri" panose="020F0502020204030204" pitchFamily="34" charset="0"/>
                          <a:cs typeface="Calibri" panose="020F0502020204030204" pitchFamily="34" charset="0"/>
                        </a:rPr>
                        <a:t>Køn</a:t>
                      </a:r>
                      <a:endParaRPr lang="en-GB" sz="1400" b="1" dirty="0">
                        <a:solidFill>
                          <a:schemeClr val="tx2"/>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gridSpan="2">
                  <a:txBody>
                    <a:bodyPr/>
                    <a:lstStyle/>
                    <a:p>
                      <a:r>
                        <a:rPr lang="da-DK" sz="1400" b="1" dirty="0">
                          <a:solidFill>
                            <a:schemeClr val="tx1"/>
                          </a:solidFill>
                          <a:latin typeface="Calibri" panose="020F0502020204030204" pitchFamily="34" charset="0"/>
                          <a:ea typeface="Calibri" panose="020F0502020204030204" pitchFamily="34" charset="0"/>
                          <a:cs typeface="Calibri" panose="020F0502020204030204" pitchFamily="34" charset="0"/>
                        </a:rPr>
                        <a:t>Antal personer eller fuldtidsækvivalenter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da-DK"/>
                    </a:p>
                  </a:txBody>
                  <a:tcPr/>
                </a:tc>
                <a:extLst>
                  <a:ext uri="{0D108BD9-81ED-4DB2-BD59-A6C34878D82A}">
                    <a16:rowId xmlns:a16="http://schemas.microsoft.com/office/drawing/2014/main" val="676933141"/>
                  </a:ext>
                </a:extLst>
              </a:tr>
              <a:tr h="259080">
                <a:tc vMerge="1">
                  <a:txBody>
                    <a:bodyPr/>
                    <a:lstStyle/>
                    <a:p>
                      <a:endParaRPr lang="da-DK"/>
                    </a:p>
                  </a:txBody>
                  <a:tcPr/>
                </a:tc>
                <a:tc>
                  <a:txBody>
                    <a:bodyPr/>
                    <a:lstStyle/>
                    <a:p>
                      <a:r>
                        <a:rPr lang="da-DK" sz="1400" b="1" dirty="0">
                          <a:solidFill>
                            <a:schemeClr val="tx1"/>
                          </a:solidFill>
                          <a:latin typeface="Calibri" panose="020F0502020204030204" pitchFamily="34" charset="0"/>
                          <a:ea typeface="Calibri" panose="020F0502020204030204" pitchFamily="34" charset="0"/>
                          <a:cs typeface="Calibri" panose="020F0502020204030204" pitchFamily="34" charset="0"/>
                        </a:rPr>
                        <a:t>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da-DK" sz="1400" b="1" dirty="0">
                          <a:solidFill>
                            <a:schemeClr val="tx1"/>
                          </a:solidFill>
                          <a:latin typeface="Calibri" panose="020F0502020204030204" pitchFamily="34" charset="0"/>
                          <a:ea typeface="Calibri" panose="020F0502020204030204" pitchFamily="34" charset="0"/>
                          <a:cs typeface="Calibri" panose="020F0502020204030204" pitchFamily="34" charset="0"/>
                        </a:rPr>
                        <a:t>2025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180298101"/>
                  </a:ext>
                </a:extLst>
              </a:tr>
              <a:tr h="3147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400" b="0" kern="1200" spc="-10" dirty="0">
                          <a:solidFill>
                            <a:schemeClr val="tx2"/>
                          </a:solidFill>
                          <a:latin typeface="Calibri" panose="020F0502020204030204" pitchFamily="34" charset="0"/>
                          <a:ea typeface="Calibri" panose="020F0502020204030204" pitchFamily="34" charset="0"/>
                          <a:cs typeface="Calibri" panose="020F0502020204030204" pitchFamily="34" charset="0"/>
                        </a:rPr>
                        <a:t>Mand</a:t>
                      </a:r>
                      <a:endPar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da-DK" sz="1400" b="0" dirty="0">
                          <a:solidFill>
                            <a:schemeClr val="tx1"/>
                          </a:solidFill>
                          <a:latin typeface="Calibri" panose="020F0502020204030204" pitchFamily="34" charset="0"/>
                          <a:ea typeface="Calibri" panose="020F0502020204030204" pitchFamily="34" charset="0"/>
                          <a:cs typeface="Calibri" panose="020F0502020204030204" pitchFamily="34" charset="0"/>
                        </a:rPr>
                        <a:t>53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da-DK" sz="1400" b="0" dirty="0">
                          <a:solidFill>
                            <a:schemeClr val="tx1"/>
                          </a:solidFill>
                          <a:latin typeface="Calibri" panose="020F0502020204030204" pitchFamily="34" charset="0"/>
                          <a:ea typeface="Calibri" panose="020F0502020204030204" pitchFamily="34" charset="0"/>
                          <a:cs typeface="Calibri" panose="020F0502020204030204" pitchFamily="34" charset="0"/>
                        </a:rPr>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227698256"/>
                  </a:ext>
                </a:extLst>
              </a:tr>
              <a:tr h="2612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err="1">
                          <a:solidFill>
                            <a:schemeClr val="tx2"/>
                          </a:solidFill>
                          <a:latin typeface="Calibri" panose="020F0502020204030204" pitchFamily="34" charset="0"/>
                          <a:ea typeface="Calibri" panose="020F0502020204030204" pitchFamily="34" charset="0"/>
                          <a:cs typeface="Calibri" panose="020F0502020204030204" pitchFamily="34" charset="0"/>
                        </a:rPr>
                        <a:t>Kvinde</a:t>
                      </a:r>
                      <a:endPar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da-DK" sz="1400" b="0" dirty="0">
                          <a:solidFill>
                            <a:schemeClr val="tx1"/>
                          </a:solidFill>
                          <a:latin typeface="Calibri" panose="020F0502020204030204" pitchFamily="34" charset="0"/>
                          <a:ea typeface="Calibri" panose="020F0502020204030204" pitchFamily="34" charset="0"/>
                          <a:cs typeface="Calibri" panose="020F0502020204030204" pitchFamily="34" charset="0"/>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da-DK" sz="1400" b="0" dirty="0">
                          <a:solidFill>
                            <a:schemeClr val="tx1"/>
                          </a:solidFill>
                          <a:latin typeface="Calibri" panose="020F0502020204030204" pitchFamily="34" charset="0"/>
                          <a:ea typeface="Calibri" panose="020F0502020204030204" pitchFamily="34" charset="0"/>
                          <a:cs typeface="Calibri" panose="020F0502020204030204" pitchFamily="34" charset="0"/>
                        </a:rPr>
                        <a:t>7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461898927"/>
                  </a:ext>
                </a:extLst>
              </a:tr>
              <a:tr h="3266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err="1">
                          <a:solidFill>
                            <a:schemeClr val="tx2"/>
                          </a:solidFill>
                          <a:latin typeface="Calibri" panose="020F0502020204030204" pitchFamily="34" charset="0"/>
                          <a:ea typeface="Calibri" panose="020F0502020204030204" pitchFamily="34" charset="0"/>
                          <a:cs typeface="Calibri" panose="020F0502020204030204" pitchFamily="34" charset="0"/>
                        </a:rPr>
                        <a:t>Andet</a:t>
                      </a:r>
                      <a:endPar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da-DK" sz="1400" b="0" dirty="0">
                          <a:solidFill>
                            <a:schemeClr val="tx1"/>
                          </a:solidFill>
                          <a:latin typeface="Calibri" panose="020F0502020204030204" pitchFamily="34" charset="0"/>
                          <a:ea typeface="Calibri" panose="020F0502020204030204" pitchFamily="34" charset="0"/>
                          <a:cs typeface="Calibri" panose="020F050202020403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da-DK" sz="1400" b="0" dirty="0">
                          <a:solidFill>
                            <a:schemeClr val="tx1"/>
                          </a:solidFill>
                          <a:latin typeface="Calibri" panose="020F0502020204030204" pitchFamily="34" charset="0"/>
                          <a:ea typeface="Calibri" panose="020F0502020204030204" pitchFamily="34" charset="0"/>
                          <a:cs typeface="Calibri" panose="020F050202020403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079315001"/>
                  </a:ext>
                </a:extLst>
              </a:tr>
              <a:tr h="3266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rPr>
                        <a:t>Antal </a:t>
                      </a:r>
                      <a:r>
                        <a:rPr lang="en-GB" sz="1400" b="0" dirty="0" err="1">
                          <a:solidFill>
                            <a:schemeClr val="tx2"/>
                          </a:solidFill>
                          <a:latin typeface="Calibri" panose="020F0502020204030204" pitchFamily="34" charset="0"/>
                          <a:ea typeface="Calibri" panose="020F0502020204030204" pitchFamily="34" charset="0"/>
                          <a:cs typeface="Calibri" panose="020F0502020204030204" pitchFamily="34" charset="0"/>
                        </a:rPr>
                        <a:t>ansatte</a:t>
                      </a:r>
                      <a:r>
                        <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rPr>
                        <a:t> total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da-DK" sz="1400" b="0" dirty="0">
                          <a:solidFill>
                            <a:schemeClr val="tx1"/>
                          </a:solidFill>
                          <a:latin typeface="Calibri" panose="020F0502020204030204" pitchFamily="34" charset="0"/>
                          <a:ea typeface="Calibri" panose="020F0502020204030204" pitchFamily="34" charset="0"/>
                          <a:cs typeface="Calibri" panose="020F0502020204030204" pitchFamily="34" charset="0"/>
                        </a:rPr>
                        <a:t>64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da-DK" sz="1400" b="0" dirty="0">
                          <a:solidFill>
                            <a:schemeClr val="tx1"/>
                          </a:solidFill>
                          <a:latin typeface="Calibri" panose="020F0502020204030204" pitchFamily="34" charset="0"/>
                          <a:ea typeface="Calibri" panose="020F0502020204030204" pitchFamily="34" charset="0"/>
                          <a:cs typeface="Calibri" panose="020F0502020204030204" pitchFamily="34" charset="0"/>
                        </a:rPr>
                        <a:t>57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31951470"/>
                  </a:ext>
                </a:extLst>
              </a:tr>
              <a:tr h="3266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err="1">
                          <a:solidFill>
                            <a:schemeClr val="tx2"/>
                          </a:solidFill>
                          <a:latin typeface="Calibri" panose="020F0502020204030204" pitchFamily="34" charset="0"/>
                          <a:ea typeface="Calibri" panose="020F0502020204030204" pitchFamily="34" charset="0"/>
                          <a:cs typeface="Calibri" panose="020F0502020204030204" pitchFamily="34" charset="0"/>
                        </a:rPr>
                        <a:t>Medarbejderomsætning</a:t>
                      </a:r>
                      <a:endPar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da-DK" sz="1400" b="0" dirty="0">
                          <a:solidFill>
                            <a:schemeClr val="tx1"/>
                          </a:solidFill>
                          <a:latin typeface="Calibri" panose="020F0502020204030204" pitchFamily="34" charset="0"/>
                          <a:ea typeface="Calibri" panose="020F0502020204030204" pitchFamily="34" charset="0"/>
                          <a:cs typeface="Calibri" panose="020F0502020204030204" pitchFamily="34" charset="0"/>
                        </a:rPr>
                        <a:t>21,87 %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da-DK" sz="1400" b="0" dirty="0">
                          <a:solidFill>
                            <a:schemeClr val="tx1"/>
                          </a:solidFill>
                          <a:latin typeface="Calibri" panose="020F0502020204030204" pitchFamily="34" charset="0"/>
                          <a:ea typeface="Calibri" panose="020F0502020204030204" pitchFamily="34" charset="0"/>
                          <a:cs typeface="Calibri" panose="020F0502020204030204" pitchFamily="34" charset="0"/>
                        </a:rPr>
                        <a:t>19,3%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911256561"/>
                  </a:ext>
                </a:extLst>
              </a:tr>
            </a:tbl>
          </a:graphicData>
        </a:graphic>
      </p:graphicFrame>
      <p:sp>
        <p:nvSpPr>
          <p:cNvPr id="4" name="Pladsholder til slidenummer 3">
            <a:extLst>
              <a:ext uri="{FF2B5EF4-FFF2-40B4-BE49-F238E27FC236}">
                <a16:creationId xmlns:a16="http://schemas.microsoft.com/office/drawing/2014/main" id="{6E2B732C-6F6E-F8E9-8AEF-4780C4ED886E}"/>
              </a:ext>
            </a:extLst>
          </p:cNvPr>
          <p:cNvSpPr>
            <a:spLocks noGrp="1"/>
          </p:cNvSpPr>
          <p:nvPr>
            <p:ph type="sldNum" sz="quarter" idx="12"/>
          </p:nvPr>
        </p:nvSpPr>
        <p:spPr/>
        <p:txBody>
          <a:bodyPr/>
          <a:lstStyle/>
          <a:p>
            <a:fld id="{EB93946D-B42F-4823-902F-AA036186979B}" type="slidenum">
              <a:rPr lang="da-DK" smtClean="0"/>
              <a:t>14</a:t>
            </a:fld>
            <a:endParaRPr lang="da-DK" dirty="0"/>
          </a:p>
        </p:txBody>
      </p:sp>
    </p:spTree>
    <p:extLst>
      <p:ext uri="{BB962C8B-B14F-4D97-AF65-F5344CB8AC3E}">
        <p14:creationId xmlns:p14="http://schemas.microsoft.com/office/powerpoint/2010/main" val="37132228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88B743-CD1A-B316-CDDC-F73E3B7B510A}"/>
            </a:ext>
          </a:extLst>
        </p:cNvPr>
        <p:cNvGrpSpPr/>
        <p:nvPr/>
      </p:nvGrpSpPr>
      <p:grpSpPr>
        <a:xfrm>
          <a:off x="0" y="0"/>
          <a:ext cx="0" cy="0"/>
          <a:chOff x="0" y="0"/>
          <a:chExt cx="0" cy="0"/>
        </a:xfrm>
      </p:grpSpPr>
      <p:sp>
        <p:nvSpPr>
          <p:cNvPr id="2" name="Rektangel 1">
            <a:extLst>
              <a:ext uri="{FF2B5EF4-FFF2-40B4-BE49-F238E27FC236}">
                <a16:creationId xmlns:a16="http://schemas.microsoft.com/office/drawing/2014/main" id="{58C3C931-16CE-E035-59A8-67926D4356EF}"/>
              </a:ext>
            </a:extLst>
          </p:cNvPr>
          <p:cNvSpPr/>
          <p:nvPr/>
        </p:nvSpPr>
        <p:spPr>
          <a:xfrm>
            <a:off x="4714805" y="555171"/>
            <a:ext cx="7477195" cy="1110343"/>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200" b="1" noProof="0"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S-data</a:t>
            </a:r>
          </a:p>
        </p:txBody>
      </p:sp>
      <p:sp>
        <p:nvSpPr>
          <p:cNvPr id="3" name="Rektangel 2">
            <a:extLst>
              <a:ext uri="{FF2B5EF4-FFF2-40B4-BE49-F238E27FC236}">
                <a16:creationId xmlns:a16="http://schemas.microsoft.com/office/drawing/2014/main" id="{01A39A5C-B853-42E7-E107-B09B7291B4E4}"/>
              </a:ext>
            </a:extLst>
          </p:cNvPr>
          <p:cNvSpPr/>
          <p:nvPr/>
        </p:nvSpPr>
        <p:spPr>
          <a:xfrm>
            <a:off x="4714806" y="1665514"/>
            <a:ext cx="7477194" cy="111968"/>
          </a:xfrm>
          <a:prstGeom prst="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noProof="0" dirty="0"/>
          </a:p>
        </p:txBody>
      </p:sp>
      <p:graphicFrame>
        <p:nvGraphicFramePr>
          <p:cNvPr id="12" name="Tabel 11">
            <a:extLst>
              <a:ext uri="{FF2B5EF4-FFF2-40B4-BE49-F238E27FC236}">
                <a16:creationId xmlns:a16="http://schemas.microsoft.com/office/drawing/2014/main" id="{5FA1AA4F-2200-1975-2BB5-6010CB3ADBDC}"/>
              </a:ext>
            </a:extLst>
          </p:cNvPr>
          <p:cNvGraphicFramePr>
            <a:graphicFrameLocks noGrp="1"/>
          </p:cNvGraphicFramePr>
          <p:nvPr>
            <p:extLst>
              <p:ext uri="{D42A27DB-BD31-4B8C-83A1-F6EECF244321}">
                <p14:modId xmlns:p14="http://schemas.microsoft.com/office/powerpoint/2010/main" val="1469932197"/>
              </p:ext>
            </p:extLst>
          </p:nvPr>
        </p:nvGraphicFramePr>
        <p:xfrm>
          <a:off x="543910" y="2900071"/>
          <a:ext cx="10618076" cy="879702"/>
        </p:xfrm>
        <a:graphic>
          <a:graphicData uri="http://schemas.openxmlformats.org/drawingml/2006/table">
            <a:tbl>
              <a:tblPr firstRow="1" bandRow="1">
                <a:tableStyleId>{5C22544A-7EE6-4342-B048-85BDC9FD1C3A}</a:tableStyleId>
              </a:tblPr>
              <a:tblGrid>
                <a:gridCol w="7685080">
                  <a:extLst>
                    <a:ext uri="{9D8B030D-6E8A-4147-A177-3AD203B41FA5}">
                      <a16:colId xmlns:a16="http://schemas.microsoft.com/office/drawing/2014/main" val="866734173"/>
                    </a:ext>
                  </a:extLst>
                </a:gridCol>
                <a:gridCol w="1466498">
                  <a:extLst>
                    <a:ext uri="{9D8B030D-6E8A-4147-A177-3AD203B41FA5}">
                      <a16:colId xmlns:a16="http://schemas.microsoft.com/office/drawing/2014/main" val="1884060394"/>
                    </a:ext>
                  </a:extLst>
                </a:gridCol>
                <a:gridCol w="1466498">
                  <a:extLst>
                    <a:ext uri="{9D8B030D-6E8A-4147-A177-3AD203B41FA5}">
                      <a16:colId xmlns:a16="http://schemas.microsoft.com/office/drawing/2014/main" val="1796543194"/>
                    </a:ext>
                  </a:extLst>
                </a:gridCol>
              </a:tblGrid>
              <a:tr h="3615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err="1">
                          <a:solidFill>
                            <a:schemeClr val="tx2"/>
                          </a:solidFill>
                          <a:latin typeface="Calibri" panose="020F0502020204030204" pitchFamily="34" charset="0"/>
                          <a:ea typeface="Calibri" panose="020F0502020204030204" pitchFamily="34" charset="0"/>
                          <a:cs typeface="Calibri" panose="020F0502020204030204" pitchFamily="34" charset="0"/>
                        </a:rPr>
                        <a:t>Registrerede</a:t>
                      </a:r>
                      <a:r>
                        <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lang="en-GB" sz="1400" b="0" dirty="0" err="1">
                          <a:solidFill>
                            <a:schemeClr val="tx2"/>
                          </a:solidFill>
                          <a:latin typeface="Calibri" panose="020F0502020204030204" pitchFamily="34" charset="0"/>
                          <a:ea typeface="Calibri" panose="020F0502020204030204" pitchFamily="34" charset="0"/>
                          <a:cs typeface="Calibri" panose="020F0502020204030204" pitchFamily="34" charset="0"/>
                        </a:rPr>
                        <a:t>arbejdsulykker</a:t>
                      </a:r>
                      <a:endPar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da-DK" sz="1400" b="0" dirty="0">
                          <a:solidFill>
                            <a:schemeClr val="tx1"/>
                          </a:solidFill>
                          <a:latin typeface="Calibri" panose="020F0502020204030204" pitchFamily="34" charset="0"/>
                          <a:ea typeface="Calibri" panose="020F0502020204030204" pitchFamily="34" charset="0"/>
                          <a:cs typeface="Calibri" panose="020F050202020403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da-DK" sz="1400" b="0" dirty="0">
                          <a:solidFill>
                            <a:schemeClr val="tx1"/>
                          </a:solidFill>
                          <a:latin typeface="Calibri" panose="020F0502020204030204" pitchFamily="34" charset="0"/>
                          <a:ea typeface="Calibri" panose="020F0502020204030204" pitchFamily="34" charset="0"/>
                          <a:cs typeface="Calibri" panose="020F050202020403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676933141"/>
                  </a:ext>
                </a:extLst>
              </a:tr>
              <a:tr h="3147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err="1">
                          <a:solidFill>
                            <a:schemeClr val="tx2"/>
                          </a:solidFill>
                          <a:latin typeface="Calibri" panose="020F0502020204030204" pitchFamily="34" charset="0"/>
                          <a:ea typeface="Calibri" panose="020F0502020204030204" pitchFamily="34" charset="0"/>
                          <a:cs typeface="Calibri" panose="020F0502020204030204" pitchFamily="34" charset="0"/>
                        </a:rPr>
                        <a:t>Frekvens</a:t>
                      </a:r>
                      <a:endPar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da-DK" sz="1400" b="0" dirty="0">
                          <a:solidFill>
                            <a:schemeClr val="tx1"/>
                          </a:solidFill>
                          <a:latin typeface="Calibri" panose="020F0502020204030204" pitchFamily="34" charset="0"/>
                          <a:ea typeface="Calibri" panose="020F0502020204030204" pitchFamily="34" charset="0"/>
                          <a:cs typeface="Calibri" panose="020F0502020204030204" pitchFamily="34" charset="0"/>
                        </a:rPr>
                        <a:t>9,95 ulykker pr. 100 ansatte.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da-DK" sz="1400" b="0" dirty="0">
                          <a:solidFill>
                            <a:schemeClr val="tx1"/>
                          </a:solidFill>
                          <a:latin typeface="Calibri" panose="020F0502020204030204" pitchFamily="34" charset="0"/>
                          <a:ea typeface="Calibri" panose="020F0502020204030204" pitchFamily="34" charset="0"/>
                          <a:cs typeface="Calibri" panose="020F0502020204030204" pitchFamily="34" charset="0"/>
                        </a:rPr>
                        <a:t>6,25 ulykker pr. 100 ansatte.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227698256"/>
                  </a:ext>
                </a:extLst>
              </a:tr>
            </a:tbl>
          </a:graphicData>
        </a:graphic>
      </p:graphicFrame>
      <p:sp>
        <p:nvSpPr>
          <p:cNvPr id="14" name="Tekstfelt 13">
            <a:extLst>
              <a:ext uri="{FF2B5EF4-FFF2-40B4-BE49-F238E27FC236}">
                <a16:creationId xmlns:a16="http://schemas.microsoft.com/office/drawing/2014/main" id="{4289D663-E809-ADB4-4CC7-CB1293F4C54F}"/>
              </a:ext>
            </a:extLst>
          </p:cNvPr>
          <p:cNvSpPr txBox="1"/>
          <p:nvPr/>
        </p:nvSpPr>
        <p:spPr>
          <a:xfrm>
            <a:off x="552637" y="1934798"/>
            <a:ext cx="7652848" cy="369332"/>
          </a:xfrm>
          <a:prstGeom prst="rect">
            <a:avLst/>
          </a:prstGeom>
          <a:noFill/>
        </p:spPr>
        <p:txBody>
          <a:bodyPr wrap="square" rtlCol="0">
            <a:spAutoFit/>
          </a:bodyPr>
          <a:lstStyle/>
          <a:p>
            <a:r>
              <a:rPr lang="da-DK" b="1" dirty="0">
                <a:solidFill>
                  <a:schemeClr val="accent3"/>
                </a:solidFill>
              </a:rPr>
              <a:t>Egen arbejdsstyrke: Sundhed og sikkerhed B9</a:t>
            </a:r>
          </a:p>
        </p:txBody>
      </p:sp>
      <p:graphicFrame>
        <p:nvGraphicFramePr>
          <p:cNvPr id="16" name="Tabel 15">
            <a:extLst>
              <a:ext uri="{FF2B5EF4-FFF2-40B4-BE49-F238E27FC236}">
                <a16:creationId xmlns:a16="http://schemas.microsoft.com/office/drawing/2014/main" id="{C9857AF6-E1A0-8D92-368F-0C235AC8E2BC}"/>
              </a:ext>
            </a:extLst>
          </p:cNvPr>
          <p:cNvGraphicFramePr>
            <a:graphicFrameLocks noGrp="1"/>
          </p:cNvGraphicFramePr>
          <p:nvPr>
            <p:extLst>
              <p:ext uri="{D42A27DB-BD31-4B8C-83A1-F6EECF244321}">
                <p14:modId xmlns:p14="http://schemas.microsoft.com/office/powerpoint/2010/main" val="3809085269"/>
              </p:ext>
            </p:extLst>
          </p:nvPr>
        </p:nvGraphicFramePr>
        <p:xfrm>
          <a:off x="552637" y="3944276"/>
          <a:ext cx="10618077" cy="958086"/>
        </p:xfrm>
        <a:graphic>
          <a:graphicData uri="http://schemas.openxmlformats.org/drawingml/2006/table">
            <a:tbl>
              <a:tblPr firstRow="1" bandRow="1">
                <a:tableStyleId>{5C22544A-7EE6-4342-B048-85BDC9FD1C3A}</a:tableStyleId>
              </a:tblPr>
              <a:tblGrid>
                <a:gridCol w="7685081">
                  <a:extLst>
                    <a:ext uri="{9D8B030D-6E8A-4147-A177-3AD203B41FA5}">
                      <a16:colId xmlns:a16="http://schemas.microsoft.com/office/drawing/2014/main" val="866734173"/>
                    </a:ext>
                  </a:extLst>
                </a:gridCol>
                <a:gridCol w="1466498">
                  <a:extLst>
                    <a:ext uri="{9D8B030D-6E8A-4147-A177-3AD203B41FA5}">
                      <a16:colId xmlns:a16="http://schemas.microsoft.com/office/drawing/2014/main" val="1884060394"/>
                    </a:ext>
                  </a:extLst>
                </a:gridCol>
                <a:gridCol w="1466498">
                  <a:extLst>
                    <a:ext uri="{9D8B030D-6E8A-4147-A177-3AD203B41FA5}">
                      <a16:colId xmlns:a16="http://schemas.microsoft.com/office/drawing/2014/main" val="2893571605"/>
                    </a:ext>
                  </a:extLst>
                </a:gridCol>
              </a:tblGrid>
              <a:tr h="1645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err="1">
                          <a:solidFill>
                            <a:schemeClr val="tx2"/>
                          </a:solidFill>
                          <a:latin typeface="Calibri" panose="020F0502020204030204" pitchFamily="34" charset="0"/>
                          <a:ea typeface="Calibri" panose="020F0502020204030204" pitchFamily="34" charset="0"/>
                          <a:cs typeface="Calibri" panose="020F0502020204030204" pitchFamily="34" charset="0"/>
                        </a:rPr>
                        <a:t>Arbejdsrelaterede</a:t>
                      </a:r>
                      <a:r>
                        <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lang="en-GB" sz="1400" b="0" dirty="0" err="1">
                          <a:solidFill>
                            <a:schemeClr val="tx2"/>
                          </a:solidFill>
                          <a:latin typeface="Calibri" panose="020F0502020204030204" pitchFamily="34" charset="0"/>
                          <a:ea typeface="Calibri" panose="020F0502020204030204" pitchFamily="34" charset="0"/>
                          <a:cs typeface="Calibri" panose="020F0502020204030204" pitchFamily="34" charset="0"/>
                        </a:rPr>
                        <a:t>dødsfald</a:t>
                      </a:r>
                      <a:endPar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da-DK" sz="1400" b="0" dirty="0">
                          <a:solidFill>
                            <a:schemeClr val="tx1"/>
                          </a:solidFill>
                          <a:latin typeface="Calibri" panose="020F0502020204030204" pitchFamily="34" charset="0"/>
                          <a:ea typeface="Calibri" panose="020F0502020204030204" pitchFamily="34" charset="0"/>
                          <a:cs typeface="Calibri" panose="020F050202020403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da-DK" sz="1400" b="0" dirty="0">
                          <a:solidFill>
                            <a:schemeClr val="tx1"/>
                          </a:solidFill>
                          <a:latin typeface="Calibri" panose="020F0502020204030204" pitchFamily="34" charset="0"/>
                          <a:ea typeface="Calibri" panose="020F0502020204030204" pitchFamily="34" charset="0"/>
                          <a:cs typeface="Calibri" panose="020F050202020403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31951470"/>
                  </a:ext>
                </a:extLst>
              </a:tr>
              <a:tr h="3266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rPr>
                        <a:t>Som </a:t>
                      </a:r>
                      <a:r>
                        <a:rPr lang="en-GB" sz="1400" b="0" dirty="0" err="1">
                          <a:solidFill>
                            <a:schemeClr val="tx2"/>
                          </a:solidFill>
                          <a:latin typeface="Calibri" panose="020F0502020204030204" pitchFamily="34" charset="0"/>
                          <a:ea typeface="Calibri" panose="020F0502020204030204" pitchFamily="34" charset="0"/>
                          <a:cs typeface="Calibri" panose="020F0502020204030204" pitchFamily="34" charset="0"/>
                        </a:rPr>
                        <a:t>følge</a:t>
                      </a:r>
                      <a:r>
                        <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lang="en-GB" sz="1400" b="0" dirty="0" err="1">
                          <a:solidFill>
                            <a:schemeClr val="tx2"/>
                          </a:solidFill>
                          <a:latin typeface="Calibri" panose="020F0502020204030204" pitchFamily="34" charset="0"/>
                          <a:ea typeface="Calibri" panose="020F0502020204030204" pitchFamily="34" charset="0"/>
                          <a:cs typeface="Calibri" panose="020F0502020204030204" pitchFamily="34" charset="0"/>
                        </a:rPr>
                        <a:t>af</a:t>
                      </a:r>
                      <a:r>
                        <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lang="en-GB" sz="1400" b="0" dirty="0" err="1">
                          <a:solidFill>
                            <a:schemeClr val="tx2"/>
                          </a:solidFill>
                          <a:latin typeface="Calibri" panose="020F0502020204030204" pitchFamily="34" charset="0"/>
                          <a:ea typeface="Calibri" panose="020F0502020204030204" pitchFamily="34" charset="0"/>
                          <a:cs typeface="Calibri" panose="020F0502020204030204" pitchFamily="34" charset="0"/>
                        </a:rPr>
                        <a:t>arbejdsskade</a:t>
                      </a:r>
                      <a:r>
                        <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rPr>
                        <a:t>/-</a:t>
                      </a:r>
                      <a:r>
                        <a:rPr lang="en-GB" sz="1400" b="0" dirty="0" err="1">
                          <a:solidFill>
                            <a:schemeClr val="tx2"/>
                          </a:solidFill>
                          <a:latin typeface="Calibri" panose="020F0502020204030204" pitchFamily="34" charset="0"/>
                          <a:ea typeface="Calibri" panose="020F0502020204030204" pitchFamily="34" charset="0"/>
                          <a:cs typeface="Calibri" panose="020F0502020204030204" pitchFamily="34" charset="0"/>
                        </a:rPr>
                        <a:t>ulykke</a:t>
                      </a:r>
                      <a:endPar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da-DK" sz="1400" b="0" dirty="0">
                          <a:solidFill>
                            <a:schemeClr val="tx1"/>
                          </a:solidFill>
                          <a:latin typeface="Calibri" panose="020F0502020204030204" pitchFamily="34" charset="0"/>
                          <a:ea typeface="Calibri" panose="020F0502020204030204" pitchFamily="34" charset="0"/>
                          <a:cs typeface="Calibri" panose="020F050202020403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da-DK" sz="1400" b="0" dirty="0">
                          <a:solidFill>
                            <a:schemeClr val="tx1"/>
                          </a:solidFill>
                          <a:latin typeface="Calibri" panose="020F0502020204030204" pitchFamily="34" charset="0"/>
                          <a:ea typeface="Calibri" panose="020F0502020204030204" pitchFamily="34" charset="0"/>
                          <a:cs typeface="Calibri" panose="020F050202020403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911256561"/>
                  </a:ext>
                </a:extLst>
              </a:tr>
              <a:tr h="3266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rPr>
                        <a:t>Som </a:t>
                      </a:r>
                      <a:r>
                        <a:rPr lang="en-GB" sz="1400" b="0" dirty="0" err="1">
                          <a:solidFill>
                            <a:schemeClr val="tx2"/>
                          </a:solidFill>
                          <a:latin typeface="Calibri" panose="020F0502020204030204" pitchFamily="34" charset="0"/>
                          <a:ea typeface="Calibri" panose="020F0502020204030204" pitchFamily="34" charset="0"/>
                          <a:cs typeface="Calibri" panose="020F0502020204030204" pitchFamily="34" charset="0"/>
                        </a:rPr>
                        <a:t>følge</a:t>
                      </a:r>
                      <a:r>
                        <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lang="en-GB" sz="1400" b="0" dirty="0" err="1">
                          <a:solidFill>
                            <a:schemeClr val="tx2"/>
                          </a:solidFill>
                          <a:latin typeface="Calibri" panose="020F0502020204030204" pitchFamily="34" charset="0"/>
                          <a:ea typeface="Calibri" panose="020F0502020204030204" pitchFamily="34" charset="0"/>
                          <a:cs typeface="Calibri" panose="020F0502020204030204" pitchFamily="34" charset="0"/>
                        </a:rPr>
                        <a:t>af</a:t>
                      </a:r>
                      <a:r>
                        <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lang="en-GB" sz="1400" b="0" dirty="0" err="1">
                          <a:solidFill>
                            <a:schemeClr val="tx2"/>
                          </a:solidFill>
                          <a:latin typeface="Calibri" panose="020F0502020204030204" pitchFamily="34" charset="0"/>
                          <a:ea typeface="Calibri" panose="020F0502020204030204" pitchFamily="34" charset="0"/>
                          <a:cs typeface="Calibri" panose="020F0502020204030204" pitchFamily="34" charset="0"/>
                        </a:rPr>
                        <a:t>arbejdsrelaterert</a:t>
                      </a:r>
                      <a:r>
                        <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lang="en-GB" sz="1400" b="0" dirty="0" err="1">
                          <a:solidFill>
                            <a:schemeClr val="tx2"/>
                          </a:solidFill>
                          <a:latin typeface="Calibri" panose="020F0502020204030204" pitchFamily="34" charset="0"/>
                          <a:ea typeface="Calibri" panose="020F0502020204030204" pitchFamily="34" charset="0"/>
                          <a:cs typeface="Calibri" panose="020F0502020204030204" pitchFamily="34" charset="0"/>
                        </a:rPr>
                        <a:t>dårligt</a:t>
                      </a:r>
                      <a:r>
                        <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lang="en-GB" sz="1400" b="0" dirty="0" err="1">
                          <a:solidFill>
                            <a:schemeClr val="tx2"/>
                          </a:solidFill>
                          <a:latin typeface="Calibri" panose="020F0502020204030204" pitchFamily="34" charset="0"/>
                          <a:ea typeface="Calibri" panose="020F0502020204030204" pitchFamily="34" charset="0"/>
                          <a:cs typeface="Calibri" panose="020F0502020204030204" pitchFamily="34" charset="0"/>
                        </a:rPr>
                        <a:t>helbred</a:t>
                      </a:r>
                      <a:r>
                        <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da-DK" sz="1400" b="0" dirty="0">
                          <a:solidFill>
                            <a:schemeClr val="tx1"/>
                          </a:solidFill>
                          <a:latin typeface="Calibri" panose="020F0502020204030204" pitchFamily="34" charset="0"/>
                          <a:ea typeface="Calibri" panose="020F0502020204030204" pitchFamily="34" charset="0"/>
                          <a:cs typeface="Calibri" panose="020F050202020403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da-DK" sz="1400" b="0" dirty="0">
                          <a:solidFill>
                            <a:schemeClr val="tx1"/>
                          </a:solidFill>
                          <a:latin typeface="Calibri" panose="020F0502020204030204" pitchFamily="34" charset="0"/>
                          <a:ea typeface="Calibri" panose="020F0502020204030204" pitchFamily="34" charset="0"/>
                          <a:cs typeface="Calibri" panose="020F050202020403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120451230"/>
                  </a:ext>
                </a:extLst>
              </a:tr>
            </a:tbl>
          </a:graphicData>
        </a:graphic>
      </p:graphicFrame>
      <p:graphicFrame>
        <p:nvGraphicFramePr>
          <p:cNvPr id="4" name="Tabel 3">
            <a:extLst>
              <a:ext uri="{FF2B5EF4-FFF2-40B4-BE49-F238E27FC236}">
                <a16:creationId xmlns:a16="http://schemas.microsoft.com/office/drawing/2014/main" id="{B03F7C63-5EE9-FBE9-FB20-FC956CF30F01}"/>
              </a:ext>
            </a:extLst>
          </p:cNvPr>
          <p:cNvGraphicFramePr>
            <a:graphicFrameLocks noGrp="1"/>
          </p:cNvGraphicFramePr>
          <p:nvPr>
            <p:extLst>
              <p:ext uri="{D42A27DB-BD31-4B8C-83A1-F6EECF244321}">
                <p14:modId xmlns:p14="http://schemas.microsoft.com/office/powerpoint/2010/main" val="1935138974"/>
              </p:ext>
            </p:extLst>
          </p:nvPr>
        </p:nvGraphicFramePr>
        <p:xfrm>
          <a:off x="552638" y="5081361"/>
          <a:ext cx="10618077" cy="304800"/>
        </p:xfrm>
        <a:graphic>
          <a:graphicData uri="http://schemas.openxmlformats.org/drawingml/2006/table">
            <a:tbl>
              <a:tblPr firstRow="1" bandRow="1">
                <a:tableStyleId>{5C22544A-7EE6-4342-B048-85BDC9FD1C3A}</a:tableStyleId>
              </a:tblPr>
              <a:tblGrid>
                <a:gridCol w="7685081">
                  <a:extLst>
                    <a:ext uri="{9D8B030D-6E8A-4147-A177-3AD203B41FA5}">
                      <a16:colId xmlns:a16="http://schemas.microsoft.com/office/drawing/2014/main" val="866734173"/>
                    </a:ext>
                  </a:extLst>
                </a:gridCol>
                <a:gridCol w="1466498">
                  <a:extLst>
                    <a:ext uri="{9D8B030D-6E8A-4147-A177-3AD203B41FA5}">
                      <a16:colId xmlns:a16="http://schemas.microsoft.com/office/drawing/2014/main" val="1884060394"/>
                    </a:ext>
                  </a:extLst>
                </a:gridCol>
                <a:gridCol w="1466498">
                  <a:extLst>
                    <a:ext uri="{9D8B030D-6E8A-4147-A177-3AD203B41FA5}">
                      <a16:colId xmlns:a16="http://schemas.microsoft.com/office/drawing/2014/main" val="2371413088"/>
                    </a:ext>
                  </a:extLst>
                </a:gridCol>
              </a:tblGrid>
              <a:tr h="2838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err="1">
                          <a:solidFill>
                            <a:schemeClr val="tx2"/>
                          </a:solidFill>
                          <a:latin typeface="Calibri" panose="020F0502020204030204" pitchFamily="34" charset="0"/>
                          <a:ea typeface="Calibri" panose="020F0502020204030204" pitchFamily="34" charset="0"/>
                          <a:cs typeface="Calibri" panose="020F0502020204030204" pitchFamily="34" charset="0"/>
                        </a:rPr>
                        <a:t>Sygefravær</a:t>
                      </a:r>
                      <a:endPar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da-DK" sz="1400" b="0" dirty="0">
                          <a:solidFill>
                            <a:schemeClr val="tx1"/>
                          </a:solidFill>
                          <a:latin typeface="Calibri" panose="020F0502020204030204" pitchFamily="34" charset="0"/>
                          <a:ea typeface="Calibri" panose="020F0502020204030204" pitchFamily="34" charset="0"/>
                          <a:cs typeface="Calibri" panose="020F0502020204030204" pitchFamily="34" charset="0"/>
                        </a:rPr>
                        <a:t>5,09 %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da-DK" sz="1400" b="0" dirty="0">
                          <a:solidFill>
                            <a:schemeClr val="tx1"/>
                          </a:solidFill>
                          <a:latin typeface="Calibri" panose="020F0502020204030204" pitchFamily="34" charset="0"/>
                          <a:ea typeface="Calibri" panose="020F0502020204030204" pitchFamily="34" charset="0"/>
                          <a:cs typeface="Calibri" panose="020F0502020204030204" pitchFamily="34" charset="0"/>
                        </a:rPr>
                        <a:t>5,39 %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31951470"/>
                  </a:ext>
                </a:extLst>
              </a:tr>
            </a:tbl>
          </a:graphicData>
        </a:graphic>
      </p:graphicFrame>
      <p:sp>
        <p:nvSpPr>
          <p:cNvPr id="5" name="Pladsholder til slidenummer 4">
            <a:extLst>
              <a:ext uri="{FF2B5EF4-FFF2-40B4-BE49-F238E27FC236}">
                <a16:creationId xmlns:a16="http://schemas.microsoft.com/office/drawing/2014/main" id="{F8900BC7-4F83-6664-C6AC-D95DCC762E8B}"/>
              </a:ext>
            </a:extLst>
          </p:cNvPr>
          <p:cNvSpPr>
            <a:spLocks noGrp="1"/>
          </p:cNvSpPr>
          <p:nvPr>
            <p:ph type="sldNum" sz="quarter" idx="12"/>
          </p:nvPr>
        </p:nvSpPr>
        <p:spPr/>
        <p:txBody>
          <a:bodyPr/>
          <a:lstStyle/>
          <a:p>
            <a:fld id="{EB93946D-B42F-4823-902F-AA036186979B}" type="slidenum">
              <a:rPr lang="da-DK" smtClean="0"/>
              <a:t>15</a:t>
            </a:fld>
            <a:endParaRPr lang="da-DK" dirty="0"/>
          </a:p>
        </p:txBody>
      </p:sp>
      <p:graphicFrame>
        <p:nvGraphicFramePr>
          <p:cNvPr id="7" name="Tabel 6">
            <a:extLst>
              <a:ext uri="{FF2B5EF4-FFF2-40B4-BE49-F238E27FC236}">
                <a16:creationId xmlns:a16="http://schemas.microsoft.com/office/drawing/2014/main" id="{4A2D1C19-F97E-65DF-7C3B-9852428938CF}"/>
              </a:ext>
            </a:extLst>
          </p:cNvPr>
          <p:cNvGraphicFramePr>
            <a:graphicFrameLocks noGrp="1"/>
          </p:cNvGraphicFramePr>
          <p:nvPr>
            <p:extLst>
              <p:ext uri="{D42A27DB-BD31-4B8C-83A1-F6EECF244321}">
                <p14:modId xmlns:p14="http://schemas.microsoft.com/office/powerpoint/2010/main" val="640029302"/>
              </p:ext>
            </p:extLst>
          </p:nvPr>
        </p:nvGraphicFramePr>
        <p:xfrm>
          <a:off x="8214212" y="2490039"/>
          <a:ext cx="2956502" cy="370840"/>
        </p:xfrm>
        <a:graphic>
          <a:graphicData uri="http://schemas.openxmlformats.org/drawingml/2006/table">
            <a:tbl>
              <a:tblPr firstRow="1" bandRow="1">
                <a:tableStyleId>{5C22544A-7EE6-4342-B048-85BDC9FD1C3A}</a:tableStyleId>
              </a:tblPr>
              <a:tblGrid>
                <a:gridCol w="1478251">
                  <a:extLst>
                    <a:ext uri="{9D8B030D-6E8A-4147-A177-3AD203B41FA5}">
                      <a16:colId xmlns:a16="http://schemas.microsoft.com/office/drawing/2014/main" val="633932907"/>
                    </a:ext>
                  </a:extLst>
                </a:gridCol>
                <a:gridCol w="1478251">
                  <a:extLst>
                    <a:ext uri="{9D8B030D-6E8A-4147-A177-3AD203B41FA5}">
                      <a16:colId xmlns:a16="http://schemas.microsoft.com/office/drawing/2014/main" val="2904812231"/>
                    </a:ext>
                  </a:extLst>
                </a:gridCol>
              </a:tblGrid>
              <a:tr h="370840">
                <a:tc>
                  <a:txBody>
                    <a:bodyPr/>
                    <a:lstStyle/>
                    <a:p>
                      <a:r>
                        <a:rPr lang="da-DK" sz="1200" dirty="0">
                          <a:solidFill>
                            <a:schemeClr val="tx1"/>
                          </a:solidFill>
                        </a:rPr>
                        <a:t>2024</a:t>
                      </a:r>
                    </a:p>
                  </a:txBody>
                  <a:tcPr>
                    <a:solidFill>
                      <a:schemeClr val="accent6">
                        <a:lumMod val="40000"/>
                        <a:lumOff val="60000"/>
                      </a:schemeClr>
                    </a:solidFill>
                  </a:tcPr>
                </a:tc>
                <a:tc>
                  <a:txBody>
                    <a:bodyPr/>
                    <a:lstStyle/>
                    <a:p>
                      <a:r>
                        <a:rPr lang="da-DK" sz="1200" dirty="0">
                          <a:solidFill>
                            <a:schemeClr val="tx1"/>
                          </a:solidFill>
                        </a:rPr>
                        <a:t>2025</a:t>
                      </a:r>
                    </a:p>
                  </a:txBody>
                  <a:tcPr>
                    <a:solidFill>
                      <a:schemeClr val="accent6">
                        <a:lumMod val="40000"/>
                        <a:lumOff val="60000"/>
                      </a:schemeClr>
                    </a:solidFill>
                  </a:tcPr>
                </a:tc>
                <a:extLst>
                  <a:ext uri="{0D108BD9-81ED-4DB2-BD59-A6C34878D82A}">
                    <a16:rowId xmlns:a16="http://schemas.microsoft.com/office/drawing/2014/main" val="179072791"/>
                  </a:ext>
                </a:extLst>
              </a:tr>
            </a:tbl>
          </a:graphicData>
        </a:graphic>
      </p:graphicFrame>
    </p:spTree>
    <p:extLst>
      <p:ext uri="{BB962C8B-B14F-4D97-AF65-F5344CB8AC3E}">
        <p14:creationId xmlns:p14="http://schemas.microsoft.com/office/powerpoint/2010/main" val="18993429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4563A2-D037-0A4D-D177-8F178BA8899E}"/>
            </a:ext>
          </a:extLst>
        </p:cNvPr>
        <p:cNvGrpSpPr/>
        <p:nvPr/>
      </p:nvGrpSpPr>
      <p:grpSpPr>
        <a:xfrm>
          <a:off x="0" y="0"/>
          <a:ext cx="0" cy="0"/>
          <a:chOff x="0" y="0"/>
          <a:chExt cx="0" cy="0"/>
        </a:xfrm>
      </p:grpSpPr>
      <p:sp>
        <p:nvSpPr>
          <p:cNvPr id="2" name="Rektangel 1">
            <a:extLst>
              <a:ext uri="{FF2B5EF4-FFF2-40B4-BE49-F238E27FC236}">
                <a16:creationId xmlns:a16="http://schemas.microsoft.com/office/drawing/2014/main" id="{8272270A-25CD-2078-36F1-BFD58BE285B0}"/>
              </a:ext>
            </a:extLst>
          </p:cNvPr>
          <p:cNvSpPr/>
          <p:nvPr/>
        </p:nvSpPr>
        <p:spPr>
          <a:xfrm>
            <a:off x="4714805" y="555171"/>
            <a:ext cx="7477195" cy="1110343"/>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200" b="1" noProof="0"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S-data</a:t>
            </a:r>
          </a:p>
        </p:txBody>
      </p:sp>
      <p:sp>
        <p:nvSpPr>
          <p:cNvPr id="3" name="Rektangel 2">
            <a:extLst>
              <a:ext uri="{FF2B5EF4-FFF2-40B4-BE49-F238E27FC236}">
                <a16:creationId xmlns:a16="http://schemas.microsoft.com/office/drawing/2014/main" id="{7707FC75-1379-8A9A-D126-A9FD5B5027CB}"/>
              </a:ext>
            </a:extLst>
          </p:cNvPr>
          <p:cNvSpPr/>
          <p:nvPr/>
        </p:nvSpPr>
        <p:spPr>
          <a:xfrm>
            <a:off x="4714806" y="1665514"/>
            <a:ext cx="7477194" cy="111968"/>
          </a:xfrm>
          <a:prstGeom prst="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noProof="0" dirty="0"/>
          </a:p>
        </p:txBody>
      </p:sp>
      <p:graphicFrame>
        <p:nvGraphicFramePr>
          <p:cNvPr id="12" name="Tabel 11">
            <a:extLst>
              <a:ext uri="{FF2B5EF4-FFF2-40B4-BE49-F238E27FC236}">
                <a16:creationId xmlns:a16="http://schemas.microsoft.com/office/drawing/2014/main" id="{22C712AA-2E2D-8C1A-8860-CBCFA7558E2D}"/>
              </a:ext>
            </a:extLst>
          </p:cNvPr>
          <p:cNvGraphicFramePr>
            <a:graphicFrameLocks noGrp="1"/>
          </p:cNvGraphicFramePr>
          <p:nvPr>
            <p:extLst>
              <p:ext uri="{D42A27DB-BD31-4B8C-83A1-F6EECF244321}">
                <p14:modId xmlns:p14="http://schemas.microsoft.com/office/powerpoint/2010/main" val="706492144"/>
              </p:ext>
            </p:extLst>
          </p:nvPr>
        </p:nvGraphicFramePr>
        <p:xfrm>
          <a:off x="543910" y="2331416"/>
          <a:ext cx="10618074" cy="879702"/>
        </p:xfrm>
        <a:graphic>
          <a:graphicData uri="http://schemas.openxmlformats.org/drawingml/2006/table">
            <a:tbl>
              <a:tblPr firstRow="1" bandRow="1">
                <a:tableStyleId>{5C22544A-7EE6-4342-B048-85BDC9FD1C3A}</a:tableStyleId>
              </a:tblPr>
              <a:tblGrid>
                <a:gridCol w="6021720">
                  <a:extLst>
                    <a:ext uri="{9D8B030D-6E8A-4147-A177-3AD203B41FA5}">
                      <a16:colId xmlns:a16="http://schemas.microsoft.com/office/drawing/2014/main" val="866734173"/>
                    </a:ext>
                  </a:extLst>
                </a:gridCol>
                <a:gridCol w="2298177">
                  <a:extLst>
                    <a:ext uri="{9D8B030D-6E8A-4147-A177-3AD203B41FA5}">
                      <a16:colId xmlns:a16="http://schemas.microsoft.com/office/drawing/2014/main" val="1884060394"/>
                    </a:ext>
                  </a:extLst>
                </a:gridCol>
                <a:gridCol w="2298177">
                  <a:extLst>
                    <a:ext uri="{9D8B030D-6E8A-4147-A177-3AD203B41FA5}">
                      <a16:colId xmlns:a16="http://schemas.microsoft.com/office/drawing/2014/main" val="2180446680"/>
                    </a:ext>
                  </a:extLst>
                </a:gridCol>
              </a:tblGrid>
              <a:tr h="3615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err="1">
                          <a:solidFill>
                            <a:schemeClr val="tx2"/>
                          </a:solidFill>
                          <a:latin typeface="Calibri" panose="020F0502020204030204" pitchFamily="34" charset="0"/>
                          <a:ea typeface="Calibri" panose="020F0502020204030204" pitchFamily="34" charset="0"/>
                          <a:cs typeface="Calibri" panose="020F0502020204030204" pitchFamily="34" charset="0"/>
                        </a:rPr>
                        <a:t>Oplysninger</a:t>
                      </a:r>
                      <a:r>
                        <a:rPr lang="en-GB" sz="1400" b="1" dirty="0">
                          <a:solidFill>
                            <a:schemeClr val="tx2"/>
                          </a:solidFill>
                          <a:latin typeface="Calibri" panose="020F0502020204030204" pitchFamily="34" charset="0"/>
                          <a:ea typeface="Calibri" panose="020F0502020204030204" pitchFamily="34" charset="0"/>
                          <a:cs typeface="Calibri" panose="020F0502020204030204" pitchFamily="34" charset="0"/>
                        </a:rPr>
                        <a:t> om </a:t>
                      </a:r>
                      <a:r>
                        <a:rPr lang="en-GB" sz="1400" b="1" dirty="0" err="1">
                          <a:solidFill>
                            <a:schemeClr val="tx2"/>
                          </a:solidFill>
                          <a:latin typeface="Calibri" panose="020F0502020204030204" pitchFamily="34" charset="0"/>
                          <a:ea typeface="Calibri" panose="020F0502020204030204" pitchFamily="34" charset="0"/>
                          <a:cs typeface="Calibri" panose="020F0502020204030204" pitchFamily="34" charset="0"/>
                        </a:rPr>
                        <a:t>minimumsløn</a:t>
                      </a:r>
                      <a:r>
                        <a:rPr lang="en-GB" sz="1400" b="1" dirty="0">
                          <a:solidFill>
                            <a:schemeClr val="tx2"/>
                          </a:solidFill>
                          <a:latin typeface="Calibri" panose="020F0502020204030204" pitchFamily="34" charset="0"/>
                          <a:ea typeface="Calibri" panose="020F0502020204030204" pitchFamily="34" charset="0"/>
                          <a:cs typeface="Calibri" panose="020F0502020204030204" pitchFamily="34" charset="0"/>
                        </a:rPr>
                        <a:t> (42a)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da-DK" sz="1400" b="1" dirty="0">
                          <a:solidFill>
                            <a:schemeClr val="tx1"/>
                          </a:solidFill>
                          <a:latin typeface="Calibri" panose="020F0502020204030204" pitchFamily="34" charset="0"/>
                          <a:ea typeface="Calibri" panose="020F0502020204030204" pitchFamily="34" charset="0"/>
                          <a:cs typeface="Calibri" panose="020F0502020204030204" pitchFamily="34" charset="0"/>
                        </a:rPr>
                        <a:t>Ja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da-DK" sz="1400" b="1" dirty="0">
                          <a:solidFill>
                            <a:schemeClr val="tx1"/>
                          </a:solidFill>
                          <a:latin typeface="Calibri" panose="020F0502020204030204" pitchFamily="34" charset="0"/>
                          <a:ea typeface="Calibri" panose="020F0502020204030204" pitchFamily="34" charset="0"/>
                          <a:cs typeface="Calibri" panose="020F0502020204030204" pitchFamily="34" charset="0"/>
                        </a:rPr>
                        <a:t>Nej</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626978069"/>
                  </a:ext>
                </a:extLst>
              </a:tr>
              <a:tr h="3615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rPr>
                        <a:t>I TKP BYG A/S </a:t>
                      </a:r>
                      <a:r>
                        <a:rPr lang="en-GB" sz="1400" b="0" dirty="0" err="1">
                          <a:solidFill>
                            <a:schemeClr val="tx2"/>
                          </a:solidFill>
                          <a:latin typeface="Calibri" panose="020F0502020204030204" pitchFamily="34" charset="0"/>
                          <a:ea typeface="Calibri" panose="020F0502020204030204" pitchFamily="34" charset="0"/>
                          <a:cs typeface="Calibri" panose="020F0502020204030204" pitchFamily="34" charset="0"/>
                        </a:rPr>
                        <a:t>modtager</a:t>
                      </a:r>
                      <a:r>
                        <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rPr>
                        <a:t> alle </a:t>
                      </a:r>
                      <a:r>
                        <a:rPr lang="en-GB" sz="1400" b="0" dirty="0" err="1">
                          <a:solidFill>
                            <a:schemeClr val="tx2"/>
                          </a:solidFill>
                          <a:latin typeface="Calibri" panose="020F0502020204030204" pitchFamily="34" charset="0"/>
                          <a:ea typeface="Calibri" panose="020F0502020204030204" pitchFamily="34" charset="0"/>
                          <a:cs typeface="Calibri" panose="020F0502020204030204" pitchFamily="34" charset="0"/>
                        </a:rPr>
                        <a:t>ansatte</a:t>
                      </a:r>
                      <a:r>
                        <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lang="en-GB" sz="1400" b="0" dirty="0" err="1">
                          <a:solidFill>
                            <a:schemeClr val="tx2"/>
                          </a:solidFill>
                          <a:latin typeface="Calibri" panose="020F0502020204030204" pitchFamily="34" charset="0"/>
                          <a:ea typeface="Calibri" panose="020F0502020204030204" pitchFamily="34" charset="0"/>
                          <a:cs typeface="Calibri" panose="020F0502020204030204" pitchFamily="34" charset="0"/>
                        </a:rPr>
                        <a:t>en</a:t>
                      </a:r>
                      <a:r>
                        <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lang="en-GB" sz="1400" b="0" dirty="0" err="1">
                          <a:solidFill>
                            <a:schemeClr val="tx2"/>
                          </a:solidFill>
                          <a:latin typeface="Calibri" panose="020F0502020204030204" pitchFamily="34" charset="0"/>
                          <a:ea typeface="Calibri" panose="020F0502020204030204" pitchFamily="34" charset="0"/>
                          <a:cs typeface="Calibri" panose="020F0502020204030204" pitchFamily="34" charset="0"/>
                        </a:rPr>
                        <a:t>løn</a:t>
                      </a:r>
                      <a:r>
                        <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rPr>
                        <a:t>, der </a:t>
                      </a:r>
                      <a:r>
                        <a:rPr lang="en-GB" sz="1400" b="0" dirty="0" err="1">
                          <a:solidFill>
                            <a:schemeClr val="tx2"/>
                          </a:solidFill>
                          <a:latin typeface="Calibri" panose="020F0502020204030204" pitchFamily="34" charset="0"/>
                          <a:ea typeface="Calibri" panose="020F0502020204030204" pitchFamily="34" charset="0"/>
                          <a:cs typeface="Calibri" panose="020F0502020204030204" pitchFamily="34" charset="0"/>
                        </a:rPr>
                        <a:t>som</a:t>
                      </a:r>
                      <a:r>
                        <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rPr>
                        <a:t> minimum er </a:t>
                      </a:r>
                      <a:r>
                        <a:rPr lang="en-GB" sz="1400" b="0" dirty="0" err="1">
                          <a:solidFill>
                            <a:schemeClr val="tx2"/>
                          </a:solidFill>
                          <a:latin typeface="Calibri" panose="020F0502020204030204" pitchFamily="34" charset="0"/>
                          <a:ea typeface="Calibri" panose="020F0502020204030204" pitchFamily="34" charset="0"/>
                          <a:cs typeface="Calibri" panose="020F0502020204030204" pitchFamily="34" charset="0"/>
                        </a:rPr>
                        <a:t>på</a:t>
                      </a:r>
                      <a:r>
                        <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lang="en-GB" sz="1400" b="0" dirty="0" err="1">
                          <a:solidFill>
                            <a:schemeClr val="tx2"/>
                          </a:solidFill>
                          <a:latin typeface="Calibri" panose="020F0502020204030204" pitchFamily="34" charset="0"/>
                          <a:ea typeface="Calibri" panose="020F0502020204030204" pitchFamily="34" charset="0"/>
                          <a:cs typeface="Calibri" panose="020F0502020204030204" pitchFamily="34" charset="0"/>
                        </a:rPr>
                        <a:t>niveau</a:t>
                      </a:r>
                      <a:r>
                        <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rPr>
                        <a:t> med </a:t>
                      </a:r>
                      <a:r>
                        <a:rPr lang="en-GB" sz="1400" b="0" dirty="0" err="1">
                          <a:solidFill>
                            <a:schemeClr val="tx2"/>
                          </a:solidFill>
                          <a:latin typeface="Calibri" panose="020F0502020204030204" pitchFamily="34" charset="0"/>
                          <a:ea typeface="Calibri" panose="020F0502020204030204" pitchFamily="34" charset="0"/>
                          <a:cs typeface="Calibri" panose="020F0502020204030204" pitchFamily="34" charset="0"/>
                        </a:rPr>
                        <a:t>minimuslønnen</a:t>
                      </a:r>
                      <a:endPar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da-DK" sz="1400" b="0" dirty="0">
                          <a:solidFill>
                            <a:schemeClr val="tx1"/>
                          </a:solidFill>
                          <a:latin typeface="Calibri" panose="020F0502020204030204" pitchFamily="34" charset="0"/>
                          <a:ea typeface="Calibri" panose="020F0502020204030204" pitchFamily="34" charset="0"/>
                          <a:cs typeface="Calibri" panose="020F0502020204030204" pitchFamily="34"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da-DK" sz="1400" b="0"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676933141"/>
                  </a:ext>
                </a:extLst>
              </a:tr>
            </a:tbl>
          </a:graphicData>
        </a:graphic>
      </p:graphicFrame>
      <p:sp>
        <p:nvSpPr>
          <p:cNvPr id="14" name="Tekstfelt 13">
            <a:extLst>
              <a:ext uri="{FF2B5EF4-FFF2-40B4-BE49-F238E27FC236}">
                <a16:creationId xmlns:a16="http://schemas.microsoft.com/office/drawing/2014/main" id="{A87CA3EC-6AC7-AA94-BAD6-084D1A1BBEA0}"/>
              </a:ext>
            </a:extLst>
          </p:cNvPr>
          <p:cNvSpPr txBox="1"/>
          <p:nvPr/>
        </p:nvSpPr>
        <p:spPr>
          <a:xfrm>
            <a:off x="543910" y="1869783"/>
            <a:ext cx="7652848" cy="369332"/>
          </a:xfrm>
          <a:prstGeom prst="rect">
            <a:avLst/>
          </a:prstGeom>
          <a:noFill/>
        </p:spPr>
        <p:txBody>
          <a:bodyPr wrap="square" rtlCol="0">
            <a:spAutoFit/>
          </a:bodyPr>
          <a:lstStyle/>
          <a:p>
            <a:r>
              <a:rPr lang="da-DK" b="1" dirty="0">
                <a:solidFill>
                  <a:schemeClr val="accent3"/>
                </a:solidFill>
              </a:rPr>
              <a:t>Egen arbejdsstyrke: Vederlag, overenskomster og uddannelse – B10</a:t>
            </a:r>
          </a:p>
        </p:txBody>
      </p:sp>
      <p:graphicFrame>
        <p:nvGraphicFramePr>
          <p:cNvPr id="4" name="Tabel 3">
            <a:extLst>
              <a:ext uri="{FF2B5EF4-FFF2-40B4-BE49-F238E27FC236}">
                <a16:creationId xmlns:a16="http://schemas.microsoft.com/office/drawing/2014/main" id="{4CCEC2BC-88E8-EA39-8906-2EC3F16E318F}"/>
              </a:ext>
            </a:extLst>
          </p:cNvPr>
          <p:cNvGraphicFramePr>
            <a:graphicFrameLocks noGrp="1"/>
          </p:cNvGraphicFramePr>
          <p:nvPr>
            <p:extLst>
              <p:ext uri="{D42A27DB-BD31-4B8C-83A1-F6EECF244321}">
                <p14:modId xmlns:p14="http://schemas.microsoft.com/office/powerpoint/2010/main" val="3109810427"/>
              </p:ext>
            </p:extLst>
          </p:nvPr>
        </p:nvGraphicFramePr>
        <p:xfrm>
          <a:off x="543910" y="3646883"/>
          <a:ext cx="10609761" cy="723084"/>
        </p:xfrm>
        <a:graphic>
          <a:graphicData uri="http://schemas.openxmlformats.org/drawingml/2006/table">
            <a:tbl>
              <a:tblPr firstRow="1" bandRow="1">
                <a:tableStyleId>{5C22544A-7EE6-4342-B048-85BDC9FD1C3A}</a:tableStyleId>
              </a:tblPr>
              <a:tblGrid>
                <a:gridCol w="8328785">
                  <a:extLst>
                    <a:ext uri="{9D8B030D-6E8A-4147-A177-3AD203B41FA5}">
                      <a16:colId xmlns:a16="http://schemas.microsoft.com/office/drawing/2014/main" val="866734173"/>
                    </a:ext>
                  </a:extLst>
                </a:gridCol>
                <a:gridCol w="1140488">
                  <a:extLst>
                    <a:ext uri="{9D8B030D-6E8A-4147-A177-3AD203B41FA5}">
                      <a16:colId xmlns:a16="http://schemas.microsoft.com/office/drawing/2014/main" val="1884060394"/>
                    </a:ext>
                  </a:extLst>
                </a:gridCol>
                <a:gridCol w="1140488">
                  <a:extLst>
                    <a:ext uri="{9D8B030D-6E8A-4147-A177-3AD203B41FA5}">
                      <a16:colId xmlns:a16="http://schemas.microsoft.com/office/drawing/2014/main" val="3102767539"/>
                    </a:ext>
                  </a:extLst>
                </a:gridCol>
              </a:tblGrid>
              <a:tr h="3615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err="1">
                          <a:solidFill>
                            <a:schemeClr val="tx2"/>
                          </a:solidFill>
                          <a:latin typeface="Calibri" panose="020F0502020204030204" pitchFamily="34" charset="0"/>
                          <a:ea typeface="Calibri" panose="020F0502020204030204" pitchFamily="34" charset="0"/>
                          <a:cs typeface="Calibri" panose="020F0502020204030204" pitchFamily="34" charset="0"/>
                        </a:rPr>
                        <a:t>Kollektiv</a:t>
                      </a:r>
                      <a:r>
                        <a:rPr lang="en-GB" sz="1400" b="1"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lang="en-GB" sz="1400" b="1" dirty="0" err="1">
                          <a:solidFill>
                            <a:schemeClr val="tx2"/>
                          </a:solidFill>
                          <a:latin typeface="Calibri" panose="020F0502020204030204" pitchFamily="34" charset="0"/>
                          <a:ea typeface="Calibri" panose="020F0502020204030204" pitchFamily="34" charset="0"/>
                          <a:cs typeface="Calibri" panose="020F0502020204030204" pitchFamily="34" charset="0"/>
                        </a:rPr>
                        <a:t>overenskomst</a:t>
                      </a:r>
                      <a:r>
                        <a:rPr lang="en-GB" sz="1400" b="1" dirty="0">
                          <a:solidFill>
                            <a:schemeClr val="tx2"/>
                          </a:solidFill>
                          <a:latin typeface="Calibri" panose="020F0502020204030204" pitchFamily="34" charset="0"/>
                          <a:ea typeface="Calibri" panose="020F0502020204030204" pitchFamily="34" charset="0"/>
                          <a:cs typeface="Calibri" panose="020F0502020204030204" pitchFamily="34" charset="0"/>
                        </a:rPr>
                        <a:t> (42c)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da-DK" sz="1400" b="1" dirty="0">
                          <a:solidFill>
                            <a:schemeClr val="tx1"/>
                          </a:solidFill>
                          <a:latin typeface="Calibri" panose="020F0502020204030204" pitchFamily="34" charset="0"/>
                          <a:ea typeface="Calibri" panose="020F0502020204030204" pitchFamily="34" charset="0"/>
                          <a:cs typeface="Calibri" panose="020F0502020204030204" pitchFamily="34" charset="0"/>
                        </a:rPr>
                        <a:t>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da-DK" sz="1400" b="1" dirty="0">
                          <a:solidFill>
                            <a:schemeClr val="tx1"/>
                          </a:solidFill>
                          <a:latin typeface="Calibri" panose="020F0502020204030204" pitchFamily="34" charset="0"/>
                          <a:ea typeface="Calibri" panose="020F0502020204030204" pitchFamily="34" charset="0"/>
                          <a:cs typeface="Calibri" panose="020F0502020204030204" pitchFamily="34" charset="0"/>
                        </a:rPr>
                        <a:t>2025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626978069"/>
                  </a:ext>
                </a:extLst>
              </a:tr>
              <a:tr h="3615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err="1">
                          <a:solidFill>
                            <a:schemeClr val="tx2"/>
                          </a:solidFill>
                          <a:latin typeface="Calibri" panose="020F0502020204030204" pitchFamily="34" charset="0"/>
                          <a:ea typeface="Calibri" panose="020F0502020204030204" pitchFamily="34" charset="0"/>
                          <a:cs typeface="Calibri" panose="020F0502020204030204" pitchFamily="34" charset="0"/>
                        </a:rPr>
                        <a:t>Procentvis</a:t>
                      </a:r>
                      <a:r>
                        <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lang="en-GB" sz="1400" b="0" dirty="0" err="1">
                          <a:solidFill>
                            <a:schemeClr val="tx2"/>
                          </a:solidFill>
                          <a:latin typeface="Calibri" panose="020F0502020204030204" pitchFamily="34" charset="0"/>
                          <a:ea typeface="Calibri" panose="020F0502020204030204" pitchFamily="34" charset="0"/>
                          <a:cs typeface="Calibri" panose="020F0502020204030204" pitchFamily="34" charset="0"/>
                        </a:rPr>
                        <a:t>ansatte</a:t>
                      </a:r>
                      <a:r>
                        <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rPr>
                        <a:t>, der er </a:t>
                      </a:r>
                      <a:r>
                        <a:rPr lang="en-GB" sz="1400" b="0" dirty="0" err="1">
                          <a:solidFill>
                            <a:schemeClr val="tx2"/>
                          </a:solidFill>
                          <a:latin typeface="Calibri" panose="020F0502020204030204" pitchFamily="34" charset="0"/>
                          <a:ea typeface="Calibri" panose="020F0502020204030204" pitchFamily="34" charset="0"/>
                          <a:cs typeface="Calibri" panose="020F0502020204030204" pitchFamily="34" charset="0"/>
                        </a:rPr>
                        <a:t>dækket</a:t>
                      </a:r>
                      <a:r>
                        <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lang="en-GB" sz="1400" b="0" dirty="0" err="1">
                          <a:solidFill>
                            <a:schemeClr val="tx2"/>
                          </a:solidFill>
                          <a:latin typeface="Calibri" panose="020F0502020204030204" pitchFamily="34" charset="0"/>
                          <a:ea typeface="Calibri" panose="020F0502020204030204" pitchFamily="34" charset="0"/>
                          <a:cs typeface="Calibri" panose="020F0502020204030204" pitchFamily="34" charset="0"/>
                        </a:rPr>
                        <a:t>af</a:t>
                      </a:r>
                      <a:r>
                        <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lang="en-GB" sz="1400" b="0" dirty="0" err="1">
                          <a:solidFill>
                            <a:schemeClr val="tx2"/>
                          </a:solidFill>
                          <a:latin typeface="Calibri" panose="020F0502020204030204" pitchFamily="34" charset="0"/>
                          <a:ea typeface="Calibri" panose="020F0502020204030204" pitchFamily="34" charset="0"/>
                          <a:cs typeface="Calibri" panose="020F0502020204030204" pitchFamily="34" charset="0"/>
                        </a:rPr>
                        <a:t>en</a:t>
                      </a:r>
                      <a:r>
                        <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lang="en-GB" sz="1400" b="0" dirty="0" err="1">
                          <a:solidFill>
                            <a:schemeClr val="tx2"/>
                          </a:solidFill>
                          <a:latin typeface="Calibri" panose="020F0502020204030204" pitchFamily="34" charset="0"/>
                          <a:ea typeface="Calibri" panose="020F0502020204030204" pitchFamily="34" charset="0"/>
                          <a:cs typeface="Calibri" panose="020F0502020204030204" pitchFamily="34" charset="0"/>
                        </a:rPr>
                        <a:t>kollektiv</a:t>
                      </a:r>
                      <a:r>
                        <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lang="en-GB" sz="1400" b="0" dirty="0" err="1">
                          <a:solidFill>
                            <a:schemeClr val="tx2"/>
                          </a:solidFill>
                          <a:latin typeface="Calibri" panose="020F0502020204030204" pitchFamily="34" charset="0"/>
                          <a:ea typeface="Calibri" panose="020F0502020204030204" pitchFamily="34" charset="0"/>
                          <a:cs typeface="Calibri" panose="020F0502020204030204" pitchFamily="34" charset="0"/>
                        </a:rPr>
                        <a:t>overenskomst</a:t>
                      </a:r>
                      <a:endPar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da-DK" sz="1400" b="0" dirty="0">
                          <a:solidFill>
                            <a:schemeClr val="tx1"/>
                          </a:solidFill>
                          <a:latin typeface="Calibri" panose="020F0502020204030204" pitchFamily="34" charset="0"/>
                          <a:ea typeface="Calibri" panose="020F0502020204030204" pitchFamily="34" charset="0"/>
                          <a:cs typeface="Calibri" panose="020F0502020204030204" pitchFamily="34" charset="0"/>
                        </a:rPr>
                        <a:t>82,8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400" b="0" dirty="0">
                          <a:solidFill>
                            <a:schemeClr val="tx1"/>
                          </a:solidFill>
                          <a:latin typeface="Calibri" panose="020F0502020204030204" pitchFamily="34" charset="0"/>
                          <a:ea typeface="Calibri" panose="020F0502020204030204" pitchFamily="34" charset="0"/>
                          <a:cs typeface="Calibri" panose="020F0502020204030204" pitchFamily="34" charset="0"/>
                        </a:rPr>
                        <a:t>77,2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676933141"/>
                  </a:ext>
                </a:extLst>
              </a:tr>
            </a:tbl>
          </a:graphicData>
        </a:graphic>
      </p:graphicFrame>
      <p:graphicFrame>
        <p:nvGraphicFramePr>
          <p:cNvPr id="5" name="Tabel 4">
            <a:extLst>
              <a:ext uri="{FF2B5EF4-FFF2-40B4-BE49-F238E27FC236}">
                <a16:creationId xmlns:a16="http://schemas.microsoft.com/office/drawing/2014/main" id="{4ED2512D-9C74-7F31-94A5-81700D52396C}"/>
              </a:ext>
            </a:extLst>
          </p:cNvPr>
          <p:cNvGraphicFramePr>
            <a:graphicFrameLocks noGrp="1"/>
          </p:cNvGraphicFramePr>
          <p:nvPr>
            <p:extLst>
              <p:ext uri="{D42A27DB-BD31-4B8C-83A1-F6EECF244321}">
                <p14:modId xmlns:p14="http://schemas.microsoft.com/office/powerpoint/2010/main" val="3941844976"/>
              </p:ext>
            </p:extLst>
          </p:nvPr>
        </p:nvGraphicFramePr>
        <p:xfrm>
          <a:off x="543910" y="4718977"/>
          <a:ext cx="10609761" cy="1084626"/>
        </p:xfrm>
        <a:graphic>
          <a:graphicData uri="http://schemas.openxmlformats.org/drawingml/2006/table">
            <a:tbl>
              <a:tblPr firstRow="1" bandRow="1">
                <a:tableStyleId>{5C22544A-7EE6-4342-B048-85BDC9FD1C3A}</a:tableStyleId>
              </a:tblPr>
              <a:tblGrid>
                <a:gridCol w="8328785">
                  <a:extLst>
                    <a:ext uri="{9D8B030D-6E8A-4147-A177-3AD203B41FA5}">
                      <a16:colId xmlns:a16="http://schemas.microsoft.com/office/drawing/2014/main" val="866734173"/>
                    </a:ext>
                  </a:extLst>
                </a:gridCol>
                <a:gridCol w="1140488">
                  <a:extLst>
                    <a:ext uri="{9D8B030D-6E8A-4147-A177-3AD203B41FA5}">
                      <a16:colId xmlns:a16="http://schemas.microsoft.com/office/drawing/2014/main" val="1884060394"/>
                    </a:ext>
                  </a:extLst>
                </a:gridCol>
                <a:gridCol w="1140488">
                  <a:extLst>
                    <a:ext uri="{9D8B030D-6E8A-4147-A177-3AD203B41FA5}">
                      <a16:colId xmlns:a16="http://schemas.microsoft.com/office/drawing/2014/main" val="2025828437"/>
                    </a:ext>
                  </a:extLst>
                </a:gridCol>
              </a:tblGrid>
              <a:tr h="3615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err="1">
                          <a:solidFill>
                            <a:schemeClr val="tx2"/>
                          </a:solidFill>
                          <a:latin typeface="Calibri" panose="020F0502020204030204" pitchFamily="34" charset="0"/>
                          <a:ea typeface="Calibri" panose="020F0502020204030204" pitchFamily="34" charset="0"/>
                          <a:cs typeface="Calibri" panose="020F0502020204030204" pitchFamily="34" charset="0"/>
                        </a:rPr>
                        <a:t>Uddannelsestimer</a:t>
                      </a:r>
                      <a:r>
                        <a:rPr lang="en-GB" sz="1400" b="1"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lang="en-GB" sz="1400" b="1" dirty="0" err="1">
                          <a:solidFill>
                            <a:schemeClr val="tx2"/>
                          </a:solidFill>
                          <a:latin typeface="Calibri" panose="020F0502020204030204" pitchFamily="34" charset="0"/>
                          <a:ea typeface="Calibri" panose="020F0502020204030204" pitchFamily="34" charset="0"/>
                          <a:cs typeface="Calibri" panose="020F0502020204030204" pitchFamily="34" charset="0"/>
                        </a:rPr>
                        <a:t>i</a:t>
                      </a:r>
                      <a:r>
                        <a:rPr lang="en-GB" sz="1400" b="1"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lang="en-GB" sz="1400" b="1" dirty="0" err="1">
                          <a:solidFill>
                            <a:schemeClr val="tx2"/>
                          </a:solidFill>
                          <a:latin typeface="Calibri" panose="020F0502020204030204" pitchFamily="34" charset="0"/>
                          <a:ea typeface="Calibri" panose="020F0502020204030204" pitchFamily="34" charset="0"/>
                          <a:cs typeface="Calibri" panose="020F0502020204030204" pitchFamily="34" charset="0"/>
                        </a:rPr>
                        <a:t>gennemsnit</a:t>
                      </a:r>
                      <a:r>
                        <a:rPr lang="en-GB" sz="1400" b="1" dirty="0">
                          <a:solidFill>
                            <a:schemeClr val="tx2"/>
                          </a:solidFill>
                          <a:latin typeface="Calibri" panose="020F0502020204030204" pitchFamily="34" charset="0"/>
                          <a:ea typeface="Calibri" panose="020F0502020204030204" pitchFamily="34" charset="0"/>
                          <a:cs typeface="Calibri" panose="020F0502020204030204" pitchFamily="34" charset="0"/>
                        </a:rPr>
                        <a:t> pr. </a:t>
                      </a:r>
                      <a:r>
                        <a:rPr lang="en-GB" sz="1400" b="1" dirty="0" err="1">
                          <a:solidFill>
                            <a:schemeClr val="tx2"/>
                          </a:solidFill>
                          <a:latin typeface="Calibri" panose="020F0502020204030204" pitchFamily="34" charset="0"/>
                          <a:ea typeface="Calibri" panose="020F0502020204030204" pitchFamily="34" charset="0"/>
                          <a:cs typeface="Calibri" panose="020F0502020204030204" pitchFamily="34" charset="0"/>
                        </a:rPr>
                        <a:t>ansat</a:t>
                      </a:r>
                      <a:r>
                        <a:rPr lang="en-GB" sz="1400" b="1" dirty="0">
                          <a:solidFill>
                            <a:schemeClr val="tx2"/>
                          </a:solidFill>
                          <a:latin typeface="Calibri" panose="020F0502020204030204" pitchFamily="34" charset="0"/>
                          <a:ea typeface="Calibri" panose="020F0502020204030204" pitchFamily="34" charset="0"/>
                          <a:cs typeface="Calibri" panose="020F0502020204030204" pitchFamily="34" charset="0"/>
                        </a:rPr>
                        <a:t> (42d)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da-DK" sz="1400" b="1" dirty="0">
                          <a:solidFill>
                            <a:schemeClr val="tx1"/>
                          </a:solidFill>
                          <a:latin typeface="Calibri" panose="020F0502020204030204" pitchFamily="34" charset="0"/>
                          <a:ea typeface="Calibri" panose="020F0502020204030204" pitchFamily="34" charset="0"/>
                          <a:cs typeface="Calibri" panose="020F0502020204030204" pitchFamily="34" charset="0"/>
                        </a:rPr>
                        <a:t>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da-DK" sz="1400" b="1" dirty="0">
                          <a:solidFill>
                            <a:schemeClr val="tx1"/>
                          </a:solidFill>
                          <a:latin typeface="Calibri" panose="020F0502020204030204" pitchFamily="34" charset="0"/>
                          <a:ea typeface="Calibri" panose="020F0502020204030204" pitchFamily="34" charset="0"/>
                          <a:cs typeface="Calibri" panose="020F0502020204030204" pitchFamily="34" charset="0"/>
                        </a:rPr>
                        <a:t>2025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626978069"/>
                  </a:ext>
                </a:extLst>
              </a:tr>
              <a:tr h="3615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err="1">
                          <a:solidFill>
                            <a:schemeClr val="tx2"/>
                          </a:solidFill>
                          <a:latin typeface="Calibri" panose="020F0502020204030204" pitchFamily="34" charset="0"/>
                          <a:ea typeface="Calibri" panose="020F0502020204030204" pitchFamily="34" charset="0"/>
                          <a:cs typeface="Calibri" panose="020F0502020204030204" pitchFamily="34" charset="0"/>
                        </a:rPr>
                        <a:t>Mandlige</a:t>
                      </a:r>
                      <a:r>
                        <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lang="en-GB" sz="1400" b="0" dirty="0" err="1">
                          <a:solidFill>
                            <a:schemeClr val="tx2"/>
                          </a:solidFill>
                          <a:latin typeface="Calibri" panose="020F0502020204030204" pitchFamily="34" charset="0"/>
                          <a:ea typeface="Calibri" panose="020F0502020204030204" pitchFamily="34" charset="0"/>
                          <a:cs typeface="Calibri" panose="020F0502020204030204" pitchFamily="34" charset="0"/>
                        </a:rPr>
                        <a:t>ansatte</a:t>
                      </a:r>
                      <a:endPar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da-DK" sz="1400" b="0" dirty="0">
                          <a:solidFill>
                            <a:schemeClr val="tx1"/>
                          </a:solidFill>
                          <a:latin typeface="Calibri" panose="020F0502020204030204" pitchFamily="34" charset="0"/>
                          <a:ea typeface="Calibri" panose="020F0502020204030204" pitchFamily="34" charset="0"/>
                          <a:cs typeface="Calibri" panose="020F0502020204030204" pitchFamily="34" charset="0"/>
                        </a:rPr>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da-DK" sz="1400" b="0" dirty="0">
                          <a:solidFill>
                            <a:schemeClr val="tx1"/>
                          </a:solidFill>
                          <a:latin typeface="Calibri" panose="020F0502020204030204" pitchFamily="34" charset="0"/>
                          <a:ea typeface="Calibri" panose="020F0502020204030204" pitchFamily="34" charset="0"/>
                          <a:cs typeface="Calibri" panose="020F0502020204030204" pitchFamily="34" charset="0"/>
                        </a:rPr>
                        <a:t>14,7 timer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676933141"/>
                  </a:ext>
                </a:extLst>
              </a:tr>
              <a:tr h="3615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err="1">
                          <a:solidFill>
                            <a:schemeClr val="tx2"/>
                          </a:solidFill>
                          <a:latin typeface="Calibri" panose="020F0502020204030204" pitchFamily="34" charset="0"/>
                          <a:ea typeface="Calibri" panose="020F0502020204030204" pitchFamily="34" charset="0"/>
                          <a:cs typeface="Calibri" panose="020F0502020204030204" pitchFamily="34" charset="0"/>
                        </a:rPr>
                        <a:t>Kvindelige</a:t>
                      </a:r>
                      <a:r>
                        <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lang="en-GB" sz="1400" b="0" dirty="0" err="1">
                          <a:solidFill>
                            <a:schemeClr val="tx2"/>
                          </a:solidFill>
                          <a:latin typeface="Calibri" panose="020F0502020204030204" pitchFamily="34" charset="0"/>
                          <a:ea typeface="Calibri" panose="020F0502020204030204" pitchFamily="34" charset="0"/>
                          <a:cs typeface="Calibri" panose="020F0502020204030204" pitchFamily="34" charset="0"/>
                        </a:rPr>
                        <a:t>ansatte</a:t>
                      </a:r>
                      <a:endPar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da-DK" sz="1400" b="0" dirty="0">
                          <a:solidFill>
                            <a:schemeClr val="tx1"/>
                          </a:solidFill>
                          <a:latin typeface="Calibri" panose="020F0502020204030204" pitchFamily="34" charset="0"/>
                          <a:ea typeface="Calibri" panose="020F0502020204030204" pitchFamily="34" charset="0"/>
                          <a:cs typeface="Calibri" panose="020F0502020204030204" pitchFamily="34" charset="0"/>
                        </a:rPr>
                        <a:t>0 timer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da-DK" sz="1400" b="0" dirty="0">
                          <a:solidFill>
                            <a:schemeClr val="tx1"/>
                          </a:solidFill>
                          <a:latin typeface="Calibri" panose="020F0502020204030204" pitchFamily="34" charset="0"/>
                          <a:ea typeface="Calibri" panose="020F0502020204030204" pitchFamily="34" charset="0"/>
                          <a:cs typeface="Calibri" panose="020F0502020204030204" pitchFamily="34" charset="0"/>
                        </a:rPr>
                        <a:t>23,3 timer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657225114"/>
                  </a:ext>
                </a:extLst>
              </a:tr>
            </a:tbl>
          </a:graphicData>
        </a:graphic>
      </p:graphicFrame>
      <p:sp>
        <p:nvSpPr>
          <p:cNvPr id="6" name="Pladsholder til slidenummer 5">
            <a:extLst>
              <a:ext uri="{FF2B5EF4-FFF2-40B4-BE49-F238E27FC236}">
                <a16:creationId xmlns:a16="http://schemas.microsoft.com/office/drawing/2014/main" id="{FB41E685-CA1A-919C-64E9-5CF54471EF00}"/>
              </a:ext>
            </a:extLst>
          </p:cNvPr>
          <p:cNvSpPr>
            <a:spLocks noGrp="1"/>
          </p:cNvSpPr>
          <p:nvPr>
            <p:ph type="sldNum" sz="quarter" idx="12"/>
          </p:nvPr>
        </p:nvSpPr>
        <p:spPr/>
        <p:txBody>
          <a:bodyPr/>
          <a:lstStyle/>
          <a:p>
            <a:fld id="{EB93946D-B42F-4823-902F-AA036186979B}" type="slidenum">
              <a:rPr lang="da-DK" smtClean="0"/>
              <a:t>16</a:t>
            </a:fld>
            <a:endParaRPr lang="da-DK" dirty="0"/>
          </a:p>
        </p:txBody>
      </p:sp>
    </p:spTree>
    <p:extLst>
      <p:ext uri="{BB962C8B-B14F-4D97-AF65-F5344CB8AC3E}">
        <p14:creationId xmlns:p14="http://schemas.microsoft.com/office/powerpoint/2010/main" val="39995645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ECCBF8CA-0B30-BA5A-62CC-5ED4B827E030}"/>
              </a:ext>
            </a:extLst>
          </p:cNvPr>
          <p:cNvSpPr/>
          <p:nvPr/>
        </p:nvSpPr>
        <p:spPr>
          <a:xfrm>
            <a:off x="4560484" y="555171"/>
            <a:ext cx="7631516" cy="1110343"/>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200" b="1" noProof="0"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I dybden med S</a:t>
            </a:r>
          </a:p>
        </p:txBody>
      </p:sp>
      <p:sp>
        <p:nvSpPr>
          <p:cNvPr id="5" name="Rektangel 4">
            <a:extLst>
              <a:ext uri="{FF2B5EF4-FFF2-40B4-BE49-F238E27FC236}">
                <a16:creationId xmlns:a16="http://schemas.microsoft.com/office/drawing/2014/main" id="{A7975916-127A-1FD0-CCC5-134B03C1625C}"/>
              </a:ext>
            </a:extLst>
          </p:cNvPr>
          <p:cNvSpPr/>
          <p:nvPr/>
        </p:nvSpPr>
        <p:spPr>
          <a:xfrm>
            <a:off x="4560483" y="1665514"/>
            <a:ext cx="7631515" cy="111968"/>
          </a:xfrm>
          <a:prstGeom prst="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noProof="0" dirty="0"/>
          </a:p>
        </p:txBody>
      </p:sp>
      <p:pic>
        <p:nvPicPr>
          <p:cNvPr id="3" name="Billede 2">
            <a:extLst>
              <a:ext uri="{FF2B5EF4-FFF2-40B4-BE49-F238E27FC236}">
                <a16:creationId xmlns:a16="http://schemas.microsoft.com/office/drawing/2014/main" id="{540063A4-1C49-1B70-5ECD-4C5DE251DB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560484" cy="6858000"/>
          </a:xfrm>
          <a:prstGeom prst="rect">
            <a:avLst/>
          </a:prstGeom>
        </p:spPr>
      </p:pic>
      <p:sp>
        <p:nvSpPr>
          <p:cNvPr id="7" name="Rektangel 6">
            <a:extLst>
              <a:ext uri="{FF2B5EF4-FFF2-40B4-BE49-F238E27FC236}">
                <a16:creationId xmlns:a16="http://schemas.microsoft.com/office/drawing/2014/main" id="{0AB5528D-76C7-72B8-9180-ABF3D600A87E}"/>
              </a:ext>
            </a:extLst>
          </p:cNvPr>
          <p:cNvSpPr/>
          <p:nvPr/>
        </p:nvSpPr>
        <p:spPr>
          <a:xfrm>
            <a:off x="4803112" y="1996571"/>
            <a:ext cx="7144378" cy="4642339"/>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ekstfelt 7">
            <a:extLst>
              <a:ext uri="{FF2B5EF4-FFF2-40B4-BE49-F238E27FC236}">
                <a16:creationId xmlns:a16="http://schemas.microsoft.com/office/drawing/2014/main" id="{8C710E98-6B5F-1F5A-EA05-9419230013AA}"/>
              </a:ext>
            </a:extLst>
          </p:cNvPr>
          <p:cNvSpPr txBox="1"/>
          <p:nvPr/>
        </p:nvSpPr>
        <p:spPr>
          <a:xfrm>
            <a:off x="0" y="6500410"/>
            <a:ext cx="2617507" cy="276999"/>
          </a:xfrm>
          <a:prstGeom prst="rect">
            <a:avLst/>
          </a:prstGeom>
          <a:noFill/>
        </p:spPr>
        <p:txBody>
          <a:bodyPr wrap="square" rtlCol="0">
            <a:spAutoFit/>
          </a:bodyPr>
          <a:lstStyle/>
          <a:p>
            <a:r>
              <a:rPr lang="da-DK" sz="1200" dirty="0" err="1">
                <a:solidFill>
                  <a:schemeClr val="bg1"/>
                </a:solidFill>
              </a:rPr>
              <a:t>TKPs</a:t>
            </a:r>
            <a:r>
              <a:rPr lang="da-DK" sz="1200" dirty="0">
                <a:solidFill>
                  <a:schemeClr val="bg1"/>
                </a:solidFill>
              </a:rPr>
              <a:t> løbere ved DHL 2025</a:t>
            </a:r>
          </a:p>
        </p:txBody>
      </p:sp>
      <p:sp>
        <p:nvSpPr>
          <p:cNvPr id="2" name="Tekstfelt 1">
            <a:extLst>
              <a:ext uri="{FF2B5EF4-FFF2-40B4-BE49-F238E27FC236}">
                <a16:creationId xmlns:a16="http://schemas.microsoft.com/office/drawing/2014/main" id="{19AB51F8-6988-8BC4-EFE6-B7E9D3886E29}"/>
              </a:ext>
            </a:extLst>
          </p:cNvPr>
          <p:cNvSpPr txBox="1"/>
          <p:nvPr/>
        </p:nvSpPr>
        <p:spPr>
          <a:xfrm>
            <a:off x="4903773" y="2249586"/>
            <a:ext cx="6926783" cy="3600986"/>
          </a:xfrm>
          <a:prstGeom prst="rect">
            <a:avLst/>
          </a:prstGeom>
          <a:noFill/>
        </p:spPr>
        <p:txBody>
          <a:bodyPr wrap="square" rtlCol="0">
            <a:spAutoFit/>
          </a:bodyPr>
          <a:lstStyle/>
          <a:p>
            <a:r>
              <a:rPr lang="da-DK" sz="1200" dirty="0"/>
              <a:t>Vores arbejde med sociale forhold tager udgangspunkt i det, der betyder mest i vores hverdag: vores medarbejdere, lærlinge og sikkerheden på arbejdspladsen.</a:t>
            </a:r>
          </a:p>
          <a:p>
            <a:endParaRPr lang="da-DK" sz="1200" dirty="0"/>
          </a:p>
          <a:p>
            <a:r>
              <a:rPr lang="da-DK" sz="1200" dirty="0"/>
              <a:t>Vi har et særligt fokus på lærlinge, som en vigtig del af både vores forretning og branchens fremtid. Det handler om at give dem en god start, ordentlig oplæring og ansvar i takt med, at de udvikler sig.</a:t>
            </a:r>
          </a:p>
          <a:p>
            <a:endParaRPr lang="da-DK" sz="1200" dirty="0"/>
          </a:p>
          <a:p>
            <a:r>
              <a:rPr lang="da-DK" sz="1200" dirty="0"/>
              <a:t>Trivsel er tæt knyttet til den daglige dialog og samarbejdet i virksomheden. Som mellemstor virksomhed har vi en direkte kontakt i hverdagen, og det bruger vi aktivt til at sikre, at problemer bliver taget i opløbet, og at arbejdsdagen hænger sammen.</a:t>
            </a:r>
          </a:p>
          <a:p>
            <a:endParaRPr lang="da-DK" sz="1200" dirty="0"/>
          </a:p>
          <a:p>
            <a:r>
              <a:rPr lang="da-DK" sz="1200" dirty="0"/>
              <a:t>Sikkerhed er en grundlæggende prioritet. Arbejdet i vores branche indebærer risici, og derfor har vi løbende fokus på korrekt udstyr, planlægning og en kultur, hvor man siger til, hvis noget ikke er, som det skal være.</a:t>
            </a:r>
          </a:p>
          <a:p>
            <a:endParaRPr lang="da-DK" sz="1200" dirty="0"/>
          </a:p>
          <a:p>
            <a:r>
              <a:rPr lang="da-DK" sz="1200" dirty="0"/>
              <a:t>I en VSME-kontekst arbejder vi med at gøre disse områder mere synlige og strukturerede, uden at det fjerner fokus fra det vigtigste: at skabe en tryg og ordentlig arbejdsplads i praksis.</a:t>
            </a:r>
          </a:p>
          <a:p>
            <a:endParaRPr lang="da-DK" sz="1200" dirty="0"/>
          </a:p>
          <a:p>
            <a:r>
              <a:rPr lang="da-DK" sz="1200" dirty="0"/>
              <a:t>Vi har øget antallet af uddannelsestimer pr. medarbejder, og vi ønsker at have et større fokus på sygefravær og forebyggelse. </a:t>
            </a:r>
          </a:p>
        </p:txBody>
      </p:sp>
      <p:sp>
        <p:nvSpPr>
          <p:cNvPr id="6" name="Pladsholder til slidenummer 5">
            <a:extLst>
              <a:ext uri="{FF2B5EF4-FFF2-40B4-BE49-F238E27FC236}">
                <a16:creationId xmlns:a16="http://schemas.microsoft.com/office/drawing/2014/main" id="{DA9090AE-004F-CCDD-EC3F-9FF06574A030}"/>
              </a:ext>
            </a:extLst>
          </p:cNvPr>
          <p:cNvSpPr>
            <a:spLocks noGrp="1"/>
          </p:cNvSpPr>
          <p:nvPr>
            <p:ph type="sldNum" sz="quarter" idx="12"/>
          </p:nvPr>
        </p:nvSpPr>
        <p:spPr/>
        <p:txBody>
          <a:bodyPr/>
          <a:lstStyle/>
          <a:p>
            <a:fld id="{EB93946D-B42F-4823-902F-AA036186979B}" type="slidenum">
              <a:rPr lang="da-DK" smtClean="0"/>
              <a:t>17</a:t>
            </a:fld>
            <a:endParaRPr lang="da-DK" dirty="0"/>
          </a:p>
        </p:txBody>
      </p:sp>
    </p:spTree>
    <p:extLst>
      <p:ext uri="{BB962C8B-B14F-4D97-AF65-F5344CB8AC3E}">
        <p14:creationId xmlns:p14="http://schemas.microsoft.com/office/powerpoint/2010/main" val="18001678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EF56A33E-B388-427A-BF95-2470D57FE3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8500" y="0"/>
            <a:ext cx="5143500" cy="6858000"/>
          </a:xfrm>
          <a:prstGeom prst="rect">
            <a:avLst/>
          </a:prstGeom>
        </p:spPr>
      </p:pic>
      <p:pic>
        <p:nvPicPr>
          <p:cNvPr id="2050" name="BA74CE15-818C-44F5-9E23-F361030F5927" descr="IMG_2066.jpeg">
            <a:extLst>
              <a:ext uri="{FF2B5EF4-FFF2-40B4-BE49-F238E27FC236}">
                <a16:creationId xmlns:a16="http://schemas.microsoft.com/office/drawing/2014/main" id="{62E0BBCC-C869-3371-C34D-277FA6B64F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kstfelt 9">
            <a:extLst>
              <a:ext uri="{FF2B5EF4-FFF2-40B4-BE49-F238E27FC236}">
                <a16:creationId xmlns:a16="http://schemas.microsoft.com/office/drawing/2014/main" id="{FE561E0F-D831-67F6-D9D6-B5951D6D1E2F}"/>
              </a:ext>
            </a:extLst>
          </p:cNvPr>
          <p:cNvSpPr txBox="1"/>
          <p:nvPr/>
        </p:nvSpPr>
        <p:spPr>
          <a:xfrm>
            <a:off x="5143500" y="149903"/>
            <a:ext cx="1707005" cy="523220"/>
          </a:xfrm>
          <a:prstGeom prst="rect">
            <a:avLst/>
          </a:prstGeom>
          <a:noFill/>
        </p:spPr>
        <p:txBody>
          <a:bodyPr wrap="square" rtlCol="0">
            <a:spAutoFit/>
          </a:bodyPr>
          <a:lstStyle/>
          <a:p>
            <a:r>
              <a:rPr lang="da-DK" sz="1400" dirty="0"/>
              <a:t>Klargørelse til årets julefrokost</a:t>
            </a:r>
          </a:p>
        </p:txBody>
      </p:sp>
      <p:sp>
        <p:nvSpPr>
          <p:cNvPr id="11" name="Pil: højre 10">
            <a:extLst>
              <a:ext uri="{FF2B5EF4-FFF2-40B4-BE49-F238E27FC236}">
                <a16:creationId xmlns:a16="http://schemas.microsoft.com/office/drawing/2014/main" id="{AFBCEAE5-E52E-FDCE-1B4D-538A2A1DB4A5}"/>
              </a:ext>
            </a:extLst>
          </p:cNvPr>
          <p:cNvSpPr/>
          <p:nvPr/>
        </p:nvSpPr>
        <p:spPr>
          <a:xfrm rot="10800000">
            <a:off x="5222510" y="748075"/>
            <a:ext cx="774492" cy="74951"/>
          </a:xfrm>
          <a:prstGeom prst="rightArrow">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Tekstfelt 11">
            <a:extLst>
              <a:ext uri="{FF2B5EF4-FFF2-40B4-BE49-F238E27FC236}">
                <a16:creationId xmlns:a16="http://schemas.microsoft.com/office/drawing/2014/main" id="{82B4B268-FA27-29AD-79E9-105FD194090D}"/>
              </a:ext>
            </a:extLst>
          </p:cNvPr>
          <p:cNvSpPr txBox="1"/>
          <p:nvPr/>
        </p:nvSpPr>
        <p:spPr>
          <a:xfrm>
            <a:off x="5462353" y="5586706"/>
            <a:ext cx="1487149" cy="523220"/>
          </a:xfrm>
          <a:prstGeom prst="rect">
            <a:avLst/>
          </a:prstGeom>
          <a:noFill/>
        </p:spPr>
        <p:txBody>
          <a:bodyPr wrap="square" rtlCol="0">
            <a:spAutoFit/>
          </a:bodyPr>
          <a:lstStyle/>
          <a:p>
            <a:r>
              <a:rPr lang="da-DK" sz="1400" dirty="0"/>
              <a:t>Fejring af 20- og 25-års jubilæum</a:t>
            </a:r>
          </a:p>
        </p:txBody>
      </p:sp>
      <p:sp>
        <p:nvSpPr>
          <p:cNvPr id="13" name="Pil: højre 12">
            <a:extLst>
              <a:ext uri="{FF2B5EF4-FFF2-40B4-BE49-F238E27FC236}">
                <a16:creationId xmlns:a16="http://schemas.microsoft.com/office/drawing/2014/main" id="{AFF2EB82-B451-9C85-14CD-BAD5F496FB68}"/>
              </a:ext>
            </a:extLst>
          </p:cNvPr>
          <p:cNvSpPr/>
          <p:nvPr/>
        </p:nvSpPr>
        <p:spPr>
          <a:xfrm>
            <a:off x="5997002" y="6109926"/>
            <a:ext cx="774492" cy="74951"/>
          </a:xfrm>
          <a:prstGeom prst="rightArrow">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slidenummer 1">
            <a:extLst>
              <a:ext uri="{FF2B5EF4-FFF2-40B4-BE49-F238E27FC236}">
                <a16:creationId xmlns:a16="http://schemas.microsoft.com/office/drawing/2014/main" id="{C2120467-4A86-2537-7E8D-86E71AAB2113}"/>
              </a:ext>
            </a:extLst>
          </p:cNvPr>
          <p:cNvSpPr>
            <a:spLocks noGrp="1"/>
          </p:cNvSpPr>
          <p:nvPr>
            <p:ph type="sldNum" sz="quarter" idx="12"/>
          </p:nvPr>
        </p:nvSpPr>
        <p:spPr/>
        <p:txBody>
          <a:bodyPr/>
          <a:lstStyle/>
          <a:p>
            <a:fld id="{EB93946D-B42F-4823-902F-AA036186979B}" type="slidenum">
              <a:rPr lang="da-DK" smtClean="0"/>
              <a:t>18</a:t>
            </a:fld>
            <a:endParaRPr lang="da-DK" dirty="0"/>
          </a:p>
        </p:txBody>
      </p:sp>
    </p:spTree>
    <p:extLst>
      <p:ext uri="{BB962C8B-B14F-4D97-AF65-F5344CB8AC3E}">
        <p14:creationId xmlns:p14="http://schemas.microsoft.com/office/powerpoint/2010/main" val="34079505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Billede 1">
            <a:extLst>
              <a:ext uri="{FF2B5EF4-FFF2-40B4-BE49-F238E27FC236}">
                <a16:creationId xmlns:a16="http://schemas.microsoft.com/office/drawing/2014/main" id="{79EB8897-8337-936B-C9EE-C8F7AFED7086}"/>
              </a:ext>
            </a:extLst>
          </p:cNvPr>
          <p:cNvPicPr>
            <a:picLocks noChangeAspect="1"/>
          </p:cNvPicPr>
          <p:nvPr/>
        </p:nvPicPr>
        <p:blipFill>
          <a:blip r:embed="rId2">
            <a:extLst>
              <a:ext uri="{28A0092B-C50C-407E-A947-70E740481C1C}">
                <a14:useLocalDpi xmlns:a14="http://schemas.microsoft.com/office/drawing/2010/main" val="0"/>
              </a:ext>
            </a:extLst>
          </a:blip>
          <a:srcRect t="19"/>
          <a:stretch>
            <a:fillRect/>
          </a:stretch>
        </p:blipFill>
        <p:spPr>
          <a:xfrm>
            <a:off x="20" y="1282"/>
            <a:ext cx="12191980" cy="6856718"/>
          </a:xfrm>
          <a:prstGeom prst="rect">
            <a:avLst/>
          </a:prstGeom>
        </p:spPr>
      </p:pic>
      <p:sp>
        <p:nvSpPr>
          <p:cNvPr id="3" name="Rektangel 2">
            <a:extLst>
              <a:ext uri="{FF2B5EF4-FFF2-40B4-BE49-F238E27FC236}">
                <a16:creationId xmlns:a16="http://schemas.microsoft.com/office/drawing/2014/main" id="{92BA395C-54D0-FC18-E1BF-37646542BDD1}"/>
              </a:ext>
            </a:extLst>
          </p:cNvPr>
          <p:cNvSpPr/>
          <p:nvPr/>
        </p:nvSpPr>
        <p:spPr>
          <a:xfrm>
            <a:off x="70337" y="894303"/>
            <a:ext cx="12120139" cy="7725192"/>
          </a:xfrm>
          <a:prstGeom prst="rect">
            <a:avLst/>
          </a:prstGeom>
          <a:noFill/>
          <a:ln>
            <a:noFill/>
          </a:ln>
        </p:spPr>
        <p:txBody>
          <a:bodyPr wrap="square" lIns="91440" tIns="45720" rIns="91440" bIns="45720">
            <a:spAutoFit/>
          </a:bodyPr>
          <a:lstStyle/>
          <a:p>
            <a:r>
              <a:rPr lang="da-DK" sz="49600" b="1" cap="none" spc="0" dirty="0">
                <a:ln w="22225">
                  <a:noFill/>
                  <a:prstDash val="solid"/>
                </a:ln>
                <a:solidFill>
                  <a:schemeClr val="accent3">
                    <a:alpha val="30000"/>
                  </a:schemeClr>
                </a:solidFill>
                <a:effectLst/>
              </a:rPr>
              <a:t>ES</a:t>
            </a:r>
            <a:r>
              <a:rPr lang="da-DK" sz="49600" b="1" cap="none" spc="0" dirty="0">
                <a:ln w="22225">
                  <a:noFill/>
                  <a:prstDash val="solid"/>
                </a:ln>
                <a:solidFill>
                  <a:schemeClr val="accent3"/>
                </a:solidFill>
                <a:effectLst/>
              </a:rPr>
              <a:t>G</a:t>
            </a:r>
          </a:p>
        </p:txBody>
      </p:sp>
      <p:sp>
        <p:nvSpPr>
          <p:cNvPr id="4" name="Pladsholder til slidenummer 3">
            <a:extLst>
              <a:ext uri="{FF2B5EF4-FFF2-40B4-BE49-F238E27FC236}">
                <a16:creationId xmlns:a16="http://schemas.microsoft.com/office/drawing/2014/main" id="{6B0F38E9-AE21-13FB-5A4B-9E569936C46C}"/>
              </a:ext>
            </a:extLst>
          </p:cNvPr>
          <p:cNvSpPr>
            <a:spLocks noGrp="1"/>
          </p:cNvSpPr>
          <p:nvPr>
            <p:ph type="sldNum" sz="quarter" idx="12"/>
          </p:nvPr>
        </p:nvSpPr>
        <p:spPr/>
        <p:txBody>
          <a:bodyPr/>
          <a:lstStyle/>
          <a:p>
            <a:fld id="{EB93946D-B42F-4823-902F-AA036186979B}" type="slidenum">
              <a:rPr lang="da-DK" smtClean="0"/>
              <a:t>19</a:t>
            </a:fld>
            <a:endParaRPr lang="da-DK" dirty="0"/>
          </a:p>
        </p:txBody>
      </p:sp>
    </p:spTree>
    <p:extLst>
      <p:ext uri="{BB962C8B-B14F-4D97-AF65-F5344CB8AC3E}">
        <p14:creationId xmlns:p14="http://schemas.microsoft.com/office/powerpoint/2010/main" val="23611854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356F69-1ED1-FD57-E065-E579228A87C7}"/>
            </a:ext>
          </a:extLst>
        </p:cNvPr>
        <p:cNvGrpSpPr/>
        <p:nvPr/>
      </p:nvGrpSpPr>
      <p:grpSpPr>
        <a:xfrm>
          <a:off x="0" y="0"/>
          <a:ext cx="0" cy="0"/>
          <a:chOff x="0" y="0"/>
          <a:chExt cx="0" cy="0"/>
        </a:xfrm>
      </p:grpSpPr>
      <p:pic>
        <p:nvPicPr>
          <p:cNvPr id="8" name="Pladsholder til billede 7" descr="Et billede, der indeholder bog, tekst, avis, stak&#10;&#10;Indhold genereret af kunstig intelligens kan være forkert.">
            <a:extLst>
              <a:ext uri="{FF2B5EF4-FFF2-40B4-BE49-F238E27FC236}">
                <a16:creationId xmlns:a16="http://schemas.microsoft.com/office/drawing/2014/main" id="{C30AE69E-1C28-3E2F-3045-FCBFE383C861}"/>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921" b="921"/>
          <a:stretch>
            <a:fillRect/>
          </a:stretch>
        </p:blipFill>
        <p:spPr>
          <a:xfrm>
            <a:off x="7841973" y="0"/>
            <a:ext cx="4350027" cy="6858000"/>
          </a:xfrm>
        </p:spPr>
      </p:pic>
      <p:sp>
        <p:nvSpPr>
          <p:cNvPr id="5" name="Rektangel 4">
            <a:extLst>
              <a:ext uri="{FF2B5EF4-FFF2-40B4-BE49-F238E27FC236}">
                <a16:creationId xmlns:a16="http://schemas.microsoft.com/office/drawing/2014/main" id="{31100DCF-0F3A-2FD4-A87D-14F24EA7E6D8}"/>
              </a:ext>
            </a:extLst>
          </p:cNvPr>
          <p:cNvSpPr/>
          <p:nvPr/>
        </p:nvSpPr>
        <p:spPr>
          <a:xfrm>
            <a:off x="0" y="727788"/>
            <a:ext cx="7841974" cy="1110343"/>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200" b="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Indholdsfortegnelse</a:t>
            </a:r>
          </a:p>
        </p:txBody>
      </p:sp>
      <p:sp>
        <p:nvSpPr>
          <p:cNvPr id="6" name="Rektangel 5">
            <a:extLst>
              <a:ext uri="{FF2B5EF4-FFF2-40B4-BE49-F238E27FC236}">
                <a16:creationId xmlns:a16="http://schemas.microsoft.com/office/drawing/2014/main" id="{DA2E0EB3-0B94-AD55-DD64-7221C461541F}"/>
              </a:ext>
            </a:extLst>
          </p:cNvPr>
          <p:cNvSpPr/>
          <p:nvPr/>
        </p:nvSpPr>
        <p:spPr>
          <a:xfrm>
            <a:off x="-2" y="1838131"/>
            <a:ext cx="7841975" cy="111968"/>
          </a:xfrm>
          <a:prstGeom prst="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 name="Tekstfelt 1">
            <a:extLst>
              <a:ext uri="{FF2B5EF4-FFF2-40B4-BE49-F238E27FC236}">
                <a16:creationId xmlns:a16="http://schemas.microsoft.com/office/drawing/2014/main" id="{D319E42E-F8CC-5379-95E2-A35406CB3380}"/>
              </a:ext>
            </a:extLst>
          </p:cNvPr>
          <p:cNvSpPr txBox="1"/>
          <p:nvPr/>
        </p:nvSpPr>
        <p:spPr>
          <a:xfrm>
            <a:off x="428612" y="2227963"/>
            <a:ext cx="7518292" cy="4847481"/>
          </a:xfrm>
          <a:prstGeom prst="rect">
            <a:avLst/>
          </a:prstGeom>
          <a:noFill/>
        </p:spPr>
        <p:txBody>
          <a:bodyPr wrap="square" rtlCol="0">
            <a:spAutoFit/>
          </a:bodyPr>
          <a:lstStyle/>
          <a:p>
            <a:pPr>
              <a:lnSpc>
                <a:spcPct val="150000"/>
              </a:lnSpc>
            </a:pPr>
            <a:r>
              <a:rPr lang="da-DK" sz="1400" dirty="0"/>
              <a:t>Indledning				side 3</a:t>
            </a:r>
          </a:p>
          <a:p>
            <a:pPr>
              <a:lnSpc>
                <a:spcPct val="150000"/>
              </a:lnSpc>
            </a:pPr>
            <a:r>
              <a:rPr lang="da-DK" sz="1400" dirty="0"/>
              <a:t>Om TKP BYG A/S			side 4</a:t>
            </a:r>
          </a:p>
          <a:p>
            <a:pPr>
              <a:lnSpc>
                <a:spcPct val="150000"/>
              </a:lnSpc>
            </a:pPr>
            <a:r>
              <a:rPr lang="da-DK" sz="1400" dirty="0"/>
              <a:t>Sådan arbejder vi med ESG		side 6	</a:t>
            </a:r>
          </a:p>
          <a:p>
            <a:pPr>
              <a:lnSpc>
                <a:spcPct val="150000"/>
              </a:lnSpc>
            </a:pPr>
            <a:r>
              <a:rPr lang="da-DK" sz="1400" dirty="0"/>
              <a:t>Grundlag for udarbejdelse		side 7</a:t>
            </a:r>
          </a:p>
          <a:p>
            <a:pPr>
              <a:lnSpc>
                <a:spcPct val="150000"/>
              </a:lnSpc>
            </a:pPr>
            <a:r>
              <a:rPr lang="da-DK" sz="1400" dirty="0"/>
              <a:t>ESG-hovedresultater			side 8</a:t>
            </a:r>
          </a:p>
          <a:p>
            <a:pPr>
              <a:lnSpc>
                <a:spcPct val="150000"/>
              </a:lnSpc>
            </a:pPr>
            <a:r>
              <a:rPr lang="da-DK" sz="1400" dirty="0"/>
              <a:t>Udledning hos TKP – de største kilder	side 9</a:t>
            </a:r>
          </a:p>
          <a:p>
            <a:pPr>
              <a:lnSpc>
                <a:spcPct val="150000"/>
              </a:lnSpc>
            </a:pPr>
            <a:r>
              <a:rPr lang="da-DK" sz="1400" dirty="0"/>
              <a:t>E-data				side 11</a:t>
            </a:r>
          </a:p>
          <a:p>
            <a:pPr>
              <a:lnSpc>
                <a:spcPct val="150000"/>
              </a:lnSpc>
            </a:pPr>
            <a:r>
              <a:rPr lang="da-DK" sz="1400" dirty="0"/>
              <a:t>I dybden med E			side 13</a:t>
            </a:r>
          </a:p>
          <a:p>
            <a:pPr>
              <a:lnSpc>
                <a:spcPct val="150000"/>
              </a:lnSpc>
            </a:pPr>
            <a:r>
              <a:rPr lang="da-DK" sz="1400" dirty="0"/>
              <a:t>S-data				side 15</a:t>
            </a:r>
          </a:p>
          <a:p>
            <a:pPr>
              <a:lnSpc>
                <a:spcPct val="150000"/>
              </a:lnSpc>
            </a:pPr>
            <a:r>
              <a:rPr lang="da-DK" sz="1400" dirty="0"/>
              <a:t>I dybden med S-data			side 18</a:t>
            </a:r>
          </a:p>
          <a:p>
            <a:pPr>
              <a:lnSpc>
                <a:spcPct val="150000"/>
              </a:lnSpc>
            </a:pPr>
            <a:r>
              <a:rPr lang="da-DK" sz="1400" dirty="0"/>
              <a:t>G-data				side 21</a:t>
            </a:r>
          </a:p>
          <a:p>
            <a:pPr>
              <a:lnSpc>
                <a:spcPct val="150000"/>
              </a:lnSpc>
            </a:pPr>
            <a:r>
              <a:rPr lang="da-DK" sz="1400" dirty="0"/>
              <a:t>I dybden med G-data			side 22  </a:t>
            </a:r>
          </a:p>
          <a:p>
            <a:pPr>
              <a:lnSpc>
                <a:spcPct val="150000"/>
              </a:lnSpc>
            </a:pPr>
            <a:r>
              <a:rPr lang="da-DK" sz="1400" dirty="0"/>
              <a:t>Afgrænsning 			side 23 </a:t>
            </a:r>
          </a:p>
          <a:p>
            <a:endParaRPr lang="da-DK" dirty="0"/>
          </a:p>
          <a:p>
            <a:endParaRPr lang="da-DK" dirty="0"/>
          </a:p>
        </p:txBody>
      </p:sp>
      <p:sp>
        <p:nvSpPr>
          <p:cNvPr id="3" name="Pladsholder til slidenummer 2">
            <a:extLst>
              <a:ext uri="{FF2B5EF4-FFF2-40B4-BE49-F238E27FC236}">
                <a16:creationId xmlns:a16="http://schemas.microsoft.com/office/drawing/2014/main" id="{EEF1EC52-A100-D77E-0429-61087F33FAFD}"/>
              </a:ext>
            </a:extLst>
          </p:cNvPr>
          <p:cNvSpPr>
            <a:spLocks noGrp="1"/>
          </p:cNvSpPr>
          <p:nvPr>
            <p:ph type="sldNum" sz="quarter" idx="12"/>
          </p:nvPr>
        </p:nvSpPr>
        <p:spPr/>
        <p:txBody>
          <a:bodyPr/>
          <a:lstStyle/>
          <a:p>
            <a:fld id="{EB93946D-B42F-4823-902F-AA036186979B}" type="slidenum">
              <a:rPr lang="da-DK" smtClean="0"/>
              <a:t>2</a:t>
            </a:fld>
            <a:endParaRPr lang="da-DK" dirty="0"/>
          </a:p>
        </p:txBody>
      </p:sp>
    </p:spTree>
    <p:extLst>
      <p:ext uri="{BB962C8B-B14F-4D97-AF65-F5344CB8AC3E}">
        <p14:creationId xmlns:p14="http://schemas.microsoft.com/office/powerpoint/2010/main" val="4933302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5A7F15-9D14-0A1F-FFC6-292EC2B0A1EF}"/>
            </a:ext>
          </a:extLst>
        </p:cNvPr>
        <p:cNvGrpSpPr/>
        <p:nvPr/>
      </p:nvGrpSpPr>
      <p:grpSpPr>
        <a:xfrm>
          <a:off x="0" y="0"/>
          <a:ext cx="0" cy="0"/>
          <a:chOff x="0" y="0"/>
          <a:chExt cx="0" cy="0"/>
        </a:xfrm>
      </p:grpSpPr>
      <p:sp>
        <p:nvSpPr>
          <p:cNvPr id="2" name="Rektangel 1">
            <a:extLst>
              <a:ext uri="{FF2B5EF4-FFF2-40B4-BE49-F238E27FC236}">
                <a16:creationId xmlns:a16="http://schemas.microsoft.com/office/drawing/2014/main" id="{7933E433-99FC-A071-48EE-6C0A3A3237C6}"/>
              </a:ext>
            </a:extLst>
          </p:cNvPr>
          <p:cNvSpPr/>
          <p:nvPr/>
        </p:nvSpPr>
        <p:spPr>
          <a:xfrm>
            <a:off x="0" y="488868"/>
            <a:ext cx="7477195" cy="1110343"/>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200" b="1" noProof="0"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G-data</a:t>
            </a:r>
          </a:p>
        </p:txBody>
      </p:sp>
      <p:sp>
        <p:nvSpPr>
          <p:cNvPr id="3" name="Rektangel 2">
            <a:extLst>
              <a:ext uri="{FF2B5EF4-FFF2-40B4-BE49-F238E27FC236}">
                <a16:creationId xmlns:a16="http://schemas.microsoft.com/office/drawing/2014/main" id="{7D8580F4-7005-822D-97E0-CA250CA9B7A3}"/>
              </a:ext>
            </a:extLst>
          </p:cNvPr>
          <p:cNvSpPr/>
          <p:nvPr/>
        </p:nvSpPr>
        <p:spPr>
          <a:xfrm>
            <a:off x="0" y="1599211"/>
            <a:ext cx="7477194" cy="111968"/>
          </a:xfrm>
          <a:prstGeom prst="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noProof="0" dirty="0"/>
          </a:p>
        </p:txBody>
      </p:sp>
      <p:sp>
        <p:nvSpPr>
          <p:cNvPr id="4" name="Pladsholder til slidenummer 3">
            <a:extLst>
              <a:ext uri="{FF2B5EF4-FFF2-40B4-BE49-F238E27FC236}">
                <a16:creationId xmlns:a16="http://schemas.microsoft.com/office/drawing/2014/main" id="{60021299-5F46-E79E-0D75-7AC0C2423947}"/>
              </a:ext>
            </a:extLst>
          </p:cNvPr>
          <p:cNvSpPr>
            <a:spLocks noGrp="1"/>
          </p:cNvSpPr>
          <p:nvPr>
            <p:ph type="sldNum" sz="quarter" idx="12"/>
          </p:nvPr>
        </p:nvSpPr>
        <p:spPr/>
        <p:txBody>
          <a:bodyPr/>
          <a:lstStyle/>
          <a:p>
            <a:fld id="{EB93946D-B42F-4823-902F-AA036186979B}" type="slidenum">
              <a:rPr lang="da-DK" smtClean="0"/>
              <a:t>20</a:t>
            </a:fld>
            <a:endParaRPr lang="da-DK" dirty="0"/>
          </a:p>
        </p:txBody>
      </p:sp>
      <p:graphicFrame>
        <p:nvGraphicFramePr>
          <p:cNvPr id="7" name="Tabel 6">
            <a:extLst>
              <a:ext uri="{FF2B5EF4-FFF2-40B4-BE49-F238E27FC236}">
                <a16:creationId xmlns:a16="http://schemas.microsoft.com/office/drawing/2014/main" id="{B03BD5BD-28A5-E471-F35E-86C33090586B}"/>
              </a:ext>
            </a:extLst>
          </p:cNvPr>
          <p:cNvGraphicFramePr>
            <a:graphicFrameLocks noGrp="1"/>
          </p:cNvGraphicFramePr>
          <p:nvPr>
            <p:extLst>
              <p:ext uri="{D42A27DB-BD31-4B8C-83A1-F6EECF244321}">
                <p14:modId xmlns:p14="http://schemas.microsoft.com/office/powerpoint/2010/main" val="3709766126"/>
              </p:ext>
            </p:extLst>
          </p:nvPr>
        </p:nvGraphicFramePr>
        <p:xfrm>
          <a:off x="280739" y="1816818"/>
          <a:ext cx="11630525" cy="1127760"/>
        </p:xfrm>
        <a:graphic>
          <a:graphicData uri="http://schemas.openxmlformats.org/drawingml/2006/table">
            <a:tbl>
              <a:tblPr firstRow="1" bandRow="1">
                <a:tableStyleId>{5C22544A-7EE6-4342-B048-85BDC9FD1C3A}</a:tableStyleId>
              </a:tblPr>
              <a:tblGrid>
                <a:gridCol w="6595901">
                  <a:extLst>
                    <a:ext uri="{9D8B030D-6E8A-4147-A177-3AD203B41FA5}">
                      <a16:colId xmlns:a16="http://schemas.microsoft.com/office/drawing/2014/main" val="3440690133"/>
                    </a:ext>
                  </a:extLst>
                </a:gridCol>
                <a:gridCol w="1258656">
                  <a:extLst>
                    <a:ext uri="{9D8B030D-6E8A-4147-A177-3AD203B41FA5}">
                      <a16:colId xmlns:a16="http://schemas.microsoft.com/office/drawing/2014/main" val="631763866"/>
                    </a:ext>
                  </a:extLst>
                </a:gridCol>
                <a:gridCol w="1258656">
                  <a:extLst>
                    <a:ext uri="{9D8B030D-6E8A-4147-A177-3AD203B41FA5}">
                      <a16:colId xmlns:a16="http://schemas.microsoft.com/office/drawing/2014/main" val="1509174910"/>
                    </a:ext>
                  </a:extLst>
                </a:gridCol>
                <a:gridCol w="1258656">
                  <a:extLst>
                    <a:ext uri="{9D8B030D-6E8A-4147-A177-3AD203B41FA5}">
                      <a16:colId xmlns:a16="http://schemas.microsoft.com/office/drawing/2014/main" val="2499668942"/>
                    </a:ext>
                  </a:extLst>
                </a:gridCol>
                <a:gridCol w="1258656">
                  <a:extLst>
                    <a:ext uri="{9D8B030D-6E8A-4147-A177-3AD203B41FA5}">
                      <a16:colId xmlns:a16="http://schemas.microsoft.com/office/drawing/2014/main" val="3797823752"/>
                    </a:ext>
                  </a:extLst>
                </a:gridCol>
              </a:tblGrid>
              <a:tr h="152400">
                <a:tc rowSpan="3">
                  <a:txBody>
                    <a:bodyPr/>
                    <a:lstStyle/>
                    <a:p>
                      <a:r>
                        <a:rPr lang="da-DK" sz="1400" b="1" dirty="0">
                          <a:solidFill>
                            <a:schemeClr val="tx1"/>
                          </a:solidFill>
                          <a:latin typeface="Calibri" panose="020F0502020204030204" pitchFamily="34" charset="0"/>
                          <a:ea typeface="Calibri" panose="020F0502020204030204" pitchFamily="34" charset="0"/>
                          <a:cs typeface="Calibri" panose="020F0502020204030204" pitchFamily="34" charset="0"/>
                        </a:rPr>
                        <a:t>Korruption og bestikkelse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gridSpan="2">
                  <a:txBody>
                    <a:bodyPr/>
                    <a:lstStyle/>
                    <a:p>
                      <a:r>
                        <a:rPr lang="da-DK" sz="1400" b="1" dirty="0">
                          <a:solidFill>
                            <a:schemeClr val="tx1"/>
                          </a:solidFill>
                          <a:latin typeface="Calibri" panose="020F0502020204030204" pitchFamily="34" charset="0"/>
                          <a:ea typeface="Calibri" panose="020F0502020204030204" pitchFamily="34" charset="0"/>
                          <a:cs typeface="Calibri" panose="020F0502020204030204" pitchFamily="34" charset="0"/>
                        </a:rPr>
                        <a:t>Antal domme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hMerge="1">
                  <a:txBody>
                    <a:bodyPr/>
                    <a:lstStyle/>
                    <a:p>
                      <a:endParaRPr lang="da-DK"/>
                    </a:p>
                  </a:txBody>
                  <a:tcPr/>
                </a:tc>
                <a:tc gridSpan="2">
                  <a:txBody>
                    <a:bodyPr/>
                    <a:lstStyle/>
                    <a:p>
                      <a:r>
                        <a:rPr lang="da-DK" sz="1400" b="1" dirty="0">
                          <a:solidFill>
                            <a:schemeClr val="tx1"/>
                          </a:solidFill>
                          <a:latin typeface="Calibri" panose="020F0502020204030204" pitchFamily="34" charset="0"/>
                          <a:ea typeface="Calibri" panose="020F0502020204030204" pitchFamily="34" charset="0"/>
                          <a:cs typeface="Calibri" panose="020F0502020204030204" pitchFamily="34" charset="0"/>
                        </a:rPr>
                        <a:t>Samlet bødestørrelse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hMerge="1">
                  <a:txBody>
                    <a:bodyPr/>
                    <a:lstStyle/>
                    <a:p>
                      <a:endParaRPr lang="da-DK"/>
                    </a:p>
                  </a:txBody>
                  <a:tcPr/>
                </a:tc>
                <a:extLst>
                  <a:ext uri="{0D108BD9-81ED-4DB2-BD59-A6C34878D82A}">
                    <a16:rowId xmlns:a16="http://schemas.microsoft.com/office/drawing/2014/main" val="3883568181"/>
                  </a:ext>
                </a:extLst>
              </a:tr>
              <a:tr h="152400">
                <a:tc vMerge="1">
                  <a:txBody>
                    <a:bodyPr/>
                    <a:lstStyle/>
                    <a:p>
                      <a:endParaRPr lang="da-DK"/>
                    </a:p>
                  </a:txBody>
                  <a:tcPr/>
                </a:tc>
                <a:tc>
                  <a:txBody>
                    <a:bodyPr/>
                    <a:lstStyle/>
                    <a:p>
                      <a:r>
                        <a:rPr lang="da-DK" sz="1400" b="1" dirty="0">
                          <a:solidFill>
                            <a:schemeClr val="tx1"/>
                          </a:solidFill>
                          <a:latin typeface="Calibri" panose="020F0502020204030204" pitchFamily="34" charset="0"/>
                          <a:ea typeface="Calibri" panose="020F0502020204030204" pitchFamily="34" charset="0"/>
                          <a:cs typeface="Calibri" panose="020F0502020204030204" pitchFamily="34" charset="0"/>
                        </a:rPr>
                        <a:t>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da-DK" sz="1400" b="1" dirty="0">
                          <a:solidFill>
                            <a:schemeClr val="tx1"/>
                          </a:solidFill>
                          <a:latin typeface="Calibri" panose="020F0502020204030204" pitchFamily="34" charset="0"/>
                          <a:ea typeface="Calibri" panose="020F0502020204030204" pitchFamily="34" charset="0"/>
                          <a:cs typeface="Calibri" panose="020F0502020204030204" pitchFamily="34" charset="0"/>
                        </a:rPr>
                        <a:t>2025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da-DK" sz="1400" b="1" dirty="0">
                          <a:solidFill>
                            <a:schemeClr val="tx1"/>
                          </a:solidFill>
                          <a:latin typeface="Calibri" panose="020F0502020204030204" pitchFamily="34" charset="0"/>
                          <a:ea typeface="Calibri" panose="020F0502020204030204" pitchFamily="34" charset="0"/>
                          <a:cs typeface="Calibri" panose="020F0502020204030204" pitchFamily="34" charset="0"/>
                        </a:rPr>
                        <a:t>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da-DK" sz="1400" b="1" dirty="0">
                          <a:solidFill>
                            <a:schemeClr val="tx1"/>
                          </a:solidFill>
                          <a:latin typeface="Calibri" panose="020F0502020204030204" pitchFamily="34" charset="0"/>
                          <a:ea typeface="Calibri" panose="020F0502020204030204" pitchFamily="34" charset="0"/>
                          <a:cs typeface="Calibri" panose="020F0502020204030204" pitchFamily="34" charset="0"/>
                        </a:rPr>
                        <a:t>2025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66560279"/>
                  </a:ext>
                </a:extLst>
              </a:tr>
              <a:tr h="152400">
                <a:tc vMerge="1">
                  <a:txBody>
                    <a:bodyPr/>
                    <a:lstStyle/>
                    <a:p>
                      <a:endParaRPr lang="da-DK"/>
                    </a:p>
                  </a:txBody>
                  <a:tcPr/>
                </a:tc>
                <a:tc>
                  <a:txBody>
                    <a:bodyPr/>
                    <a:lstStyle/>
                    <a:p>
                      <a:r>
                        <a:rPr lang="da-DK" sz="1400" b="0" dirty="0">
                          <a:solidFill>
                            <a:schemeClr val="tx1"/>
                          </a:solidFill>
                          <a:latin typeface="Calibri" panose="020F0502020204030204" pitchFamily="34" charset="0"/>
                          <a:ea typeface="Calibri" panose="020F0502020204030204" pitchFamily="34" charset="0"/>
                          <a:cs typeface="Calibri" panose="020F050202020403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da-DK" sz="1400" b="0" dirty="0">
                          <a:solidFill>
                            <a:schemeClr val="tx1"/>
                          </a:solidFill>
                          <a:latin typeface="Calibri" panose="020F0502020204030204" pitchFamily="34" charset="0"/>
                          <a:ea typeface="Calibri" panose="020F0502020204030204" pitchFamily="34" charset="0"/>
                          <a:cs typeface="Calibri" panose="020F050202020403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da-DK" sz="1400" b="0" dirty="0">
                          <a:solidFill>
                            <a:schemeClr val="tx1"/>
                          </a:solidFill>
                          <a:latin typeface="Calibri" panose="020F0502020204030204" pitchFamily="34" charset="0"/>
                          <a:ea typeface="Calibri" panose="020F0502020204030204" pitchFamily="34" charset="0"/>
                          <a:cs typeface="Calibri" panose="020F0502020204030204" pitchFamily="34" charset="0"/>
                        </a:rPr>
                        <a:t>0 kr.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400" b="0" dirty="0">
                          <a:solidFill>
                            <a:schemeClr val="tx1"/>
                          </a:solidFill>
                          <a:latin typeface="Calibri" panose="020F0502020204030204" pitchFamily="34" charset="0"/>
                          <a:ea typeface="Calibri" panose="020F0502020204030204" pitchFamily="34" charset="0"/>
                          <a:cs typeface="Calibri" panose="020F0502020204030204" pitchFamily="34" charset="0"/>
                        </a:rPr>
                        <a:t>0 kr.</a:t>
                      </a:r>
                    </a:p>
                    <a:p>
                      <a:endParaRPr lang="da-DK" sz="1400" b="0"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335384117"/>
                  </a:ext>
                </a:extLst>
              </a:tr>
            </a:tbl>
          </a:graphicData>
        </a:graphic>
      </p:graphicFrame>
      <p:pic>
        <p:nvPicPr>
          <p:cNvPr id="14" name="Billede 13">
            <a:extLst>
              <a:ext uri="{FF2B5EF4-FFF2-40B4-BE49-F238E27FC236}">
                <a16:creationId xmlns:a16="http://schemas.microsoft.com/office/drawing/2014/main" id="{BD7E292F-C1EB-2351-FD62-750CD8DC78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738" y="3021597"/>
            <a:ext cx="5651382" cy="3180714"/>
          </a:xfrm>
          <a:prstGeom prst="rect">
            <a:avLst/>
          </a:prstGeom>
        </p:spPr>
      </p:pic>
      <p:pic>
        <p:nvPicPr>
          <p:cNvPr id="22" name="Billede 21">
            <a:extLst>
              <a:ext uri="{FF2B5EF4-FFF2-40B4-BE49-F238E27FC236}">
                <a16:creationId xmlns:a16="http://schemas.microsoft.com/office/drawing/2014/main" id="{F665507B-19D4-4E14-DAB2-9B85771D20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9880" y="3021597"/>
            <a:ext cx="5651382" cy="3180714"/>
          </a:xfrm>
          <a:prstGeom prst="rect">
            <a:avLst/>
          </a:prstGeom>
        </p:spPr>
      </p:pic>
    </p:spTree>
    <p:extLst>
      <p:ext uri="{BB962C8B-B14F-4D97-AF65-F5344CB8AC3E}">
        <p14:creationId xmlns:p14="http://schemas.microsoft.com/office/powerpoint/2010/main" val="12882740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68F0D73B-9670-E7A7-E96B-00E34A61DC2E}"/>
              </a:ext>
            </a:extLst>
          </p:cNvPr>
          <p:cNvSpPr/>
          <p:nvPr/>
        </p:nvSpPr>
        <p:spPr>
          <a:xfrm>
            <a:off x="0" y="400935"/>
            <a:ext cx="8332013" cy="1110343"/>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200" b="1" noProof="0"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I dybden med G</a:t>
            </a:r>
          </a:p>
        </p:txBody>
      </p:sp>
      <p:sp>
        <p:nvSpPr>
          <p:cNvPr id="4" name="Rektangel 3">
            <a:extLst>
              <a:ext uri="{FF2B5EF4-FFF2-40B4-BE49-F238E27FC236}">
                <a16:creationId xmlns:a16="http://schemas.microsoft.com/office/drawing/2014/main" id="{B715CEF3-F3E5-5E9C-8751-8078E1B424EC}"/>
              </a:ext>
            </a:extLst>
          </p:cNvPr>
          <p:cNvSpPr/>
          <p:nvPr/>
        </p:nvSpPr>
        <p:spPr>
          <a:xfrm>
            <a:off x="0" y="1514145"/>
            <a:ext cx="8332012" cy="111968"/>
          </a:xfrm>
          <a:prstGeom prst="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noProof="0" dirty="0"/>
          </a:p>
        </p:txBody>
      </p:sp>
      <p:pic>
        <p:nvPicPr>
          <p:cNvPr id="11" name="Billede 10">
            <a:extLst>
              <a:ext uri="{FF2B5EF4-FFF2-40B4-BE49-F238E27FC236}">
                <a16:creationId xmlns:a16="http://schemas.microsoft.com/office/drawing/2014/main" id="{4B2822A3-6AFD-E638-402E-52A84205D9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32013" y="0"/>
            <a:ext cx="3859987" cy="6858000"/>
          </a:xfrm>
          <a:prstGeom prst="rect">
            <a:avLst/>
          </a:prstGeom>
        </p:spPr>
      </p:pic>
      <p:sp>
        <p:nvSpPr>
          <p:cNvPr id="13" name="Rektangel 12">
            <a:extLst>
              <a:ext uri="{FF2B5EF4-FFF2-40B4-BE49-F238E27FC236}">
                <a16:creationId xmlns:a16="http://schemas.microsoft.com/office/drawing/2014/main" id="{F52E9BAF-570D-E5B4-CB78-4F10C8769CBB}"/>
              </a:ext>
            </a:extLst>
          </p:cNvPr>
          <p:cNvSpPr/>
          <p:nvPr/>
        </p:nvSpPr>
        <p:spPr>
          <a:xfrm>
            <a:off x="204962" y="1943190"/>
            <a:ext cx="7725233" cy="4642339"/>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ekstfelt 1">
            <a:extLst>
              <a:ext uri="{FF2B5EF4-FFF2-40B4-BE49-F238E27FC236}">
                <a16:creationId xmlns:a16="http://schemas.microsoft.com/office/drawing/2014/main" id="{6362A152-BD81-E3B5-DBB2-1EB0C0039863}"/>
              </a:ext>
            </a:extLst>
          </p:cNvPr>
          <p:cNvSpPr txBox="1"/>
          <p:nvPr/>
        </p:nvSpPr>
        <p:spPr>
          <a:xfrm>
            <a:off x="356050" y="2095837"/>
            <a:ext cx="7574145" cy="3231654"/>
          </a:xfrm>
          <a:prstGeom prst="rect">
            <a:avLst/>
          </a:prstGeom>
          <a:noFill/>
        </p:spPr>
        <p:txBody>
          <a:bodyPr wrap="square" rtlCol="0">
            <a:spAutoFit/>
          </a:bodyPr>
          <a:lstStyle/>
          <a:p>
            <a:r>
              <a:rPr lang="da-DK" sz="1200" dirty="0"/>
              <a:t>Vores arbejde med ledelse og ansvar tager udgangspunkt i en enkel og praktisk tilgang til, hvordan vi driver vores virksomhed i hverdagen.</a:t>
            </a:r>
          </a:p>
          <a:p>
            <a:endParaRPr lang="da-DK" sz="1200" dirty="0"/>
          </a:p>
          <a:p>
            <a:r>
              <a:rPr lang="da-DK" sz="1200" dirty="0"/>
              <a:t>Som mellemstor virksomhed er beslutningsvejene korte, og ansvaret ligger tæt på driften. Det giver os mulighed for at reagere hurtigt, men stiller også krav til, at vi arbejder struktureret og konsekvent, særligt når det gælder økonomi, samarbejder og overholdelse af regler og krav.</a:t>
            </a:r>
          </a:p>
          <a:p>
            <a:endParaRPr lang="da-DK" sz="1200" dirty="0"/>
          </a:p>
          <a:p>
            <a:r>
              <a:rPr lang="da-DK" sz="1200" dirty="0"/>
              <a:t>Vi har fokus på ordentlighed i den måde, vi driver forretning på. Det gælder i relation til kunder, leverandører og samarbejdspartnere, hvor vi lægger vægt på klare aftaler, gennemsigtighed og ansvarlig adfærd.</a:t>
            </a:r>
          </a:p>
          <a:p>
            <a:endParaRPr lang="da-DK" sz="1200" dirty="0"/>
          </a:p>
          <a:p>
            <a:r>
              <a:rPr lang="da-DK" sz="1200" dirty="0"/>
              <a:t>I en VSME-kontekst arbejder vi med at skabe bedre struktur omkring vores processer og dokumentation, så vi i højere grad kan understøtte krav til compliance og rapportering. </a:t>
            </a:r>
          </a:p>
          <a:p>
            <a:r>
              <a:rPr lang="da-DK" sz="1200" dirty="0"/>
              <a:t>Det handler blandt andet om at sikre, at vores data og arbejdsgange er pålidelige og kan bruges i dialogen med vores samarbejdspartnere.</a:t>
            </a:r>
          </a:p>
          <a:p>
            <a:endParaRPr lang="da-DK" sz="1200" dirty="0"/>
          </a:p>
          <a:p>
            <a:r>
              <a:rPr lang="da-DK" sz="1200" dirty="0"/>
              <a:t>Vores tilgang er at bygge det op trin for trin, med fokus på det, der er relevant for vores forretning, og uden at gøre det mere komplekst, end nødvendigt.</a:t>
            </a:r>
          </a:p>
        </p:txBody>
      </p:sp>
      <p:sp>
        <p:nvSpPr>
          <p:cNvPr id="5" name="Pladsholder til slidenummer 4">
            <a:extLst>
              <a:ext uri="{FF2B5EF4-FFF2-40B4-BE49-F238E27FC236}">
                <a16:creationId xmlns:a16="http://schemas.microsoft.com/office/drawing/2014/main" id="{C61C678A-A24B-7EBF-2A5D-4435F4726314}"/>
              </a:ext>
            </a:extLst>
          </p:cNvPr>
          <p:cNvSpPr>
            <a:spLocks noGrp="1"/>
          </p:cNvSpPr>
          <p:nvPr>
            <p:ph type="sldNum" sz="quarter" idx="12"/>
          </p:nvPr>
        </p:nvSpPr>
        <p:spPr/>
        <p:txBody>
          <a:bodyPr/>
          <a:lstStyle/>
          <a:p>
            <a:fld id="{EB93946D-B42F-4823-902F-AA036186979B}" type="slidenum">
              <a:rPr lang="da-DK" smtClean="0"/>
              <a:t>21</a:t>
            </a:fld>
            <a:endParaRPr lang="da-DK" dirty="0"/>
          </a:p>
        </p:txBody>
      </p:sp>
    </p:spTree>
    <p:extLst>
      <p:ext uri="{BB962C8B-B14F-4D97-AF65-F5344CB8AC3E}">
        <p14:creationId xmlns:p14="http://schemas.microsoft.com/office/powerpoint/2010/main" val="24486979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BF209C-CB1C-DBD8-31EA-A503CF119B4B}"/>
            </a:ext>
          </a:extLst>
        </p:cNvPr>
        <p:cNvGrpSpPr/>
        <p:nvPr/>
      </p:nvGrpSpPr>
      <p:grpSpPr>
        <a:xfrm>
          <a:off x="0" y="0"/>
          <a:ext cx="0" cy="0"/>
          <a:chOff x="0" y="0"/>
          <a:chExt cx="0" cy="0"/>
        </a:xfrm>
      </p:grpSpPr>
      <p:sp>
        <p:nvSpPr>
          <p:cNvPr id="5" name="Rektangel 4">
            <a:extLst>
              <a:ext uri="{FF2B5EF4-FFF2-40B4-BE49-F238E27FC236}">
                <a16:creationId xmlns:a16="http://schemas.microsoft.com/office/drawing/2014/main" id="{4B98A52D-346E-DDC2-AC1D-D0B587991ABB}"/>
              </a:ext>
            </a:extLst>
          </p:cNvPr>
          <p:cNvSpPr/>
          <p:nvPr/>
        </p:nvSpPr>
        <p:spPr>
          <a:xfrm>
            <a:off x="4714805" y="555171"/>
            <a:ext cx="7477195" cy="1110343"/>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200" b="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Afgrænsning</a:t>
            </a:r>
            <a:endParaRPr lang="da-DK" sz="3200" b="1" noProof="0"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6" name="Rektangel 5">
            <a:extLst>
              <a:ext uri="{FF2B5EF4-FFF2-40B4-BE49-F238E27FC236}">
                <a16:creationId xmlns:a16="http://schemas.microsoft.com/office/drawing/2014/main" id="{37E95539-197A-5D8F-027F-17DE11648905}"/>
              </a:ext>
            </a:extLst>
          </p:cNvPr>
          <p:cNvSpPr/>
          <p:nvPr/>
        </p:nvSpPr>
        <p:spPr>
          <a:xfrm>
            <a:off x="4714806" y="1665514"/>
            <a:ext cx="7477194" cy="111968"/>
          </a:xfrm>
          <a:prstGeom prst="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noProof="0" dirty="0"/>
          </a:p>
        </p:txBody>
      </p:sp>
      <p:sp>
        <p:nvSpPr>
          <p:cNvPr id="2" name="Tekstfelt 1">
            <a:extLst>
              <a:ext uri="{FF2B5EF4-FFF2-40B4-BE49-F238E27FC236}">
                <a16:creationId xmlns:a16="http://schemas.microsoft.com/office/drawing/2014/main" id="{A033FE57-D3FE-20A3-9CF4-EB658A65E7EE}"/>
              </a:ext>
            </a:extLst>
          </p:cNvPr>
          <p:cNvSpPr txBox="1"/>
          <p:nvPr/>
        </p:nvSpPr>
        <p:spPr>
          <a:xfrm>
            <a:off x="502952" y="2144033"/>
            <a:ext cx="6213231" cy="2569934"/>
          </a:xfrm>
          <a:prstGeom prst="rect">
            <a:avLst/>
          </a:prstGeom>
          <a:noFill/>
        </p:spPr>
        <p:txBody>
          <a:bodyPr wrap="square" rtlCol="0">
            <a:spAutoFit/>
          </a:bodyPr>
          <a:lstStyle/>
          <a:p>
            <a:pPr algn="l" rtl="0" fontAlgn="base">
              <a:buNone/>
            </a:pPr>
            <a:r>
              <a:rPr lang="da-DK" sz="1100" b="0" i="0" u="none" strike="noStrike" noProof="0" dirty="0">
                <a:effectLst/>
                <a:latin typeface="Aptos" panose="020B0004020202020204" pitchFamily="34" charset="0"/>
                <a:ea typeface="Calibri" panose="020F0502020204030204" pitchFamily="34" charset="0"/>
                <a:cs typeface="Calibri" panose="020F0502020204030204" pitchFamily="34" charset="0"/>
              </a:rPr>
              <a:t>TKP BYG erkender, at vi hverken har modtaget eller været i stand til at få præcise CO2-data fra vores leverandører i relation til </a:t>
            </a:r>
            <a:r>
              <a:rPr lang="da-DK" sz="1100" dirty="0">
                <a:latin typeface="Aptos" panose="020B0004020202020204" pitchFamily="34" charset="0"/>
                <a:ea typeface="Calibri" panose="020F0502020204030204" pitchFamily="34" charset="0"/>
                <a:cs typeface="Calibri" panose="020F0502020204030204" pitchFamily="34" charset="0"/>
              </a:rPr>
              <a:t>s</a:t>
            </a:r>
            <a:r>
              <a:rPr lang="da-DK" sz="1100" b="0" i="0" u="none" strike="noStrike" noProof="0" dirty="0" err="1">
                <a:effectLst/>
                <a:latin typeface="Aptos" panose="020B0004020202020204" pitchFamily="34" charset="0"/>
                <a:ea typeface="Calibri" panose="020F0502020204030204" pitchFamily="34" charset="0"/>
                <a:cs typeface="Calibri" panose="020F0502020204030204" pitchFamily="34" charset="0"/>
              </a:rPr>
              <a:t>cope</a:t>
            </a:r>
            <a:r>
              <a:rPr lang="da-DK" sz="1100" b="0" i="0" u="none" strike="noStrike" noProof="0" dirty="0">
                <a:effectLst/>
                <a:latin typeface="Aptos" panose="020B0004020202020204" pitchFamily="34" charset="0"/>
                <a:ea typeface="Calibri" panose="020F0502020204030204" pitchFamily="34" charset="0"/>
                <a:cs typeface="Calibri" panose="020F0502020204030204" pitchFamily="34" charset="0"/>
              </a:rPr>
              <a:t> 3, og vi mangler derfor nøjagtige CO2e-beregninger på materiale- og produktniveau.</a:t>
            </a:r>
            <a:r>
              <a:rPr lang="da-DK" sz="1100" b="0" i="0" noProof="0" dirty="0">
                <a:effectLst/>
                <a:latin typeface="Aptos" panose="020B0004020202020204" pitchFamily="34" charset="0"/>
                <a:ea typeface="Calibri" panose="020F0502020204030204" pitchFamily="34" charset="0"/>
                <a:cs typeface="Calibri" panose="020F0502020204030204" pitchFamily="34" charset="0"/>
              </a:rPr>
              <a:t>​</a:t>
            </a:r>
          </a:p>
          <a:p>
            <a:pPr algn="l" rtl="0" fontAlgn="base">
              <a:buNone/>
            </a:pPr>
            <a:r>
              <a:rPr lang="da-DK" sz="1100" b="0" i="0" noProof="0" dirty="0">
                <a:effectLst/>
                <a:latin typeface="Aptos" panose="020B0004020202020204" pitchFamily="34" charset="0"/>
                <a:ea typeface="Calibri" panose="020F0502020204030204" pitchFamily="34" charset="0"/>
                <a:cs typeface="Calibri" panose="020F0502020204030204" pitchFamily="34" charset="0"/>
              </a:rPr>
              <a:t>​</a:t>
            </a:r>
          </a:p>
          <a:p>
            <a:pPr algn="l" rtl="0" fontAlgn="base">
              <a:buNone/>
            </a:pPr>
            <a:r>
              <a:rPr lang="da-DK" sz="1100" b="0" i="0" u="none" strike="noStrike" noProof="0" dirty="0">
                <a:effectLst/>
                <a:latin typeface="Aptos" panose="020B0004020202020204" pitchFamily="34" charset="0"/>
                <a:ea typeface="Calibri" panose="020F0502020204030204" pitchFamily="34" charset="0"/>
                <a:cs typeface="Calibri" panose="020F0502020204030204" pitchFamily="34" charset="0"/>
              </a:rPr>
              <a:t>Vi er dedikerede til at forbedre vores datakvalitet og vil justere vores beregningsmetoder,</a:t>
            </a:r>
            <a:r>
              <a:rPr lang="da-DK" sz="1100" b="0" i="0" noProof="0" dirty="0">
                <a:effectLst/>
                <a:latin typeface="Aptos" panose="020B0004020202020204" pitchFamily="34" charset="0"/>
                <a:ea typeface="Calibri" panose="020F0502020204030204" pitchFamily="34" charset="0"/>
                <a:cs typeface="Calibri" panose="020F0502020204030204" pitchFamily="34" charset="0"/>
              </a:rPr>
              <a:t>​</a:t>
            </a:r>
          </a:p>
          <a:p>
            <a:pPr algn="l" rtl="0" fontAlgn="base">
              <a:buNone/>
            </a:pPr>
            <a:r>
              <a:rPr lang="da-DK" sz="1100" b="0" i="0" u="none" strike="noStrike" noProof="0" dirty="0">
                <a:effectLst/>
                <a:latin typeface="Aptos" panose="020B0004020202020204" pitchFamily="34" charset="0"/>
                <a:ea typeface="Calibri" panose="020F0502020204030204" pitchFamily="34" charset="0"/>
                <a:cs typeface="Calibri" panose="020F0502020204030204" pitchFamily="34" charset="0"/>
              </a:rPr>
              <a:t>efterhånden som mere præcise data bliver tilgængelige.</a:t>
            </a:r>
            <a:r>
              <a:rPr lang="da-DK" sz="1100" b="0" i="0" noProof="0" dirty="0">
                <a:effectLst/>
                <a:latin typeface="Aptos" panose="020B0004020202020204" pitchFamily="34" charset="0"/>
                <a:ea typeface="Calibri" panose="020F0502020204030204" pitchFamily="34" charset="0"/>
                <a:cs typeface="Calibri" panose="020F0502020204030204" pitchFamily="34" charset="0"/>
              </a:rPr>
              <a:t>​</a:t>
            </a:r>
          </a:p>
          <a:p>
            <a:pPr algn="l" rtl="0" fontAlgn="base">
              <a:buNone/>
            </a:pPr>
            <a:r>
              <a:rPr lang="da-DK" sz="1100" b="0" i="0" noProof="0" dirty="0">
                <a:effectLst/>
                <a:latin typeface="Aptos" panose="020B0004020202020204" pitchFamily="34" charset="0"/>
                <a:ea typeface="Calibri" panose="020F0502020204030204" pitchFamily="34" charset="0"/>
                <a:cs typeface="Calibri" panose="020F0502020204030204" pitchFamily="34" charset="0"/>
              </a:rPr>
              <a:t>​</a:t>
            </a:r>
          </a:p>
          <a:p>
            <a:pPr algn="l" rtl="0" fontAlgn="base">
              <a:buNone/>
            </a:pPr>
            <a:r>
              <a:rPr lang="da-DK" sz="1100" b="0" i="0" u="none" strike="noStrike" noProof="0" dirty="0">
                <a:effectLst/>
                <a:latin typeface="Aptos" panose="020B0004020202020204" pitchFamily="34" charset="0"/>
                <a:ea typeface="Calibri" panose="020F0502020204030204" pitchFamily="34" charset="0"/>
                <a:cs typeface="Calibri" panose="020F0502020204030204" pitchFamily="34" charset="0"/>
              </a:rPr>
              <a:t>Vi stræber efter at levere nøjagtige data til vores kunder og partnere, men på grund af manglen på præcise data har vi benyttet CO2-estimater baseret på en kategorisering af indkøbte produkter og ydelser der dækker over 100% af virksomhedens udgifter på tværs af alle områder.</a:t>
            </a:r>
            <a:r>
              <a:rPr lang="da-DK" sz="1100" b="0" i="0" noProof="0" dirty="0">
                <a:effectLst/>
                <a:latin typeface="Aptos" panose="020B0004020202020204" pitchFamily="34" charset="0"/>
                <a:ea typeface="Calibri" panose="020F0502020204030204" pitchFamily="34" charset="0"/>
                <a:cs typeface="Calibri" panose="020F0502020204030204" pitchFamily="34" charset="0"/>
              </a:rPr>
              <a:t>​</a:t>
            </a:r>
          </a:p>
          <a:p>
            <a:pPr algn="l" rtl="0" fontAlgn="base">
              <a:buNone/>
            </a:pPr>
            <a:r>
              <a:rPr lang="da-DK" sz="1100" b="0" i="0" noProof="0" dirty="0">
                <a:effectLst/>
                <a:latin typeface="Aptos" panose="020B0004020202020204" pitchFamily="34" charset="0"/>
                <a:ea typeface="Calibri" panose="020F0502020204030204" pitchFamily="34" charset="0"/>
                <a:cs typeface="Calibri" panose="020F0502020204030204" pitchFamily="34" charset="0"/>
              </a:rPr>
              <a:t>​</a:t>
            </a:r>
          </a:p>
          <a:p>
            <a:pPr algn="l" rtl="0" fontAlgn="base">
              <a:buNone/>
            </a:pPr>
            <a:r>
              <a:rPr lang="da-DK" sz="1100" b="0" i="0" noProof="0" dirty="0">
                <a:effectLst/>
                <a:latin typeface="Aptos" panose="020B0004020202020204" pitchFamily="34" charset="0"/>
                <a:ea typeface="Calibri" panose="020F0502020204030204" pitchFamily="34" charset="0"/>
                <a:cs typeface="Calibri" panose="020F0502020204030204" pitchFamily="34" charset="0"/>
              </a:rPr>
              <a:t>​</a:t>
            </a:r>
          </a:p>
          <a:p>
            <a:pPr algn="l" rtl="0" fontAlgn="base"/>
            <a:r>
              <a:rPr lang="da-DK" sz="1100" b="1" i="0" u="none" strike="noStrike" noProof="0" dirty="0">
                <a:effectLst/>
                <a:latin typeface="Aptos" panose="020B0004020202020204" pitchFamily="34" charset="0"/>
                <a:ea typeface="Calibri" panose="020F0502020204030204" pitchFamily="34" charset="0"/>
                <a:cs typeface="Calibri" panose="020F0502020204030204" pitchFamily="34" charset="0"/>
              </a:rPr>
              <a:t>TKP BYG A/S fraskriver sig ethvert ansvar for brugen af disse oplysninger.</a:t>
            </a:r>
            <a:endParaRPr lang="da-DK" sz="1100" b="0" i="0" noProof="0" dirty="0">
              <a:effectLst/>
              <a:latin typeface="Aptos" panose="020B0004020202020204" pitchFamily="34" charset="0"/>
              <a:ea typeface="Calibri" panose="020F0502020204030204" pitchFamily="34" charset="0"/>
              <a:cs typeface="Calibri" panose="020F0502020204030204" pitchFamily="34" charset="0"/>
            </a:endParaRPr>
          </a:p>
          <a:p>
            <a:endParaRPr lang="da-DK" noProof="0" dirty="0"/>
          </a:p>
        </p:txBody>
      </p:sp>
      <p:sp>
        <p:nvSpPr>
          <p:cNvPr id="3" name="Pladsholder til slidenummer 2">
            <a:extLst>
              <a:ext uri="{FF2B5EF4-FFF2-40B4-BE49-F238E27FC236}">
                <a16:creationId xmlns:a16="http://schemas.microsoft.com/office/drawing/2014/main" id="{B472ED18-E147-5221-7C6B-44D3FCE4B860}"/>
              </a:ext>
            </a:extLst>
          </p:cNvPr>
          <p:cNvSpPr>
            <a:spLocks noGrp="1"/>
          </p:cNvSpPr>
          <p:nvPr>
            <p:ph type="sldNum" sz="quarter" idx="12"/>
          </p:nvPr>
        </p:nvSpPr>
        <p:spPr/>
        <p:txBody>
          <a:bodyPr/>
          <a:lstStyle/>
          <a:p>
            <a:fld id="{EB93946D-B42F-4823-902F-AA036186979B}" type="slidenum">
              <a:rPr lang="da-DK" smtClean="0"/>
              <a:t>22</a:t>
            </a:fld>
            <a:endParaRPr lang="da-DK" dirty="0"/>
          </a:p>
        </p:txBody>
      </p:sp>
      <p:sp>
        <p:nvSpPr>
          <p:cNvPr id="8" name="Tekstfelt 7">
            <a:extLst>
              <a:ext uri="{FF2B5EF4-FFF2-40B4-BE49-F238E27FC236}">
                <a16:creationId xmlns:a16="http://schemas.microsoft.com/office/drawing/2014/main" id="{50DAA732-3B94-2B27-C294-8F1780D5F36D}"/>
              </a:ext>
            </a:extLst>
          </p:cNvPr>
          <p:cNvSpPr txBox="1"/>
          <p:nvPr/>
        </p:nvSpPr>
        <p:spPr>
          <a:xfrm>
            <a:off x="7866044" y="3830818"/>
            <a:ext cx="3227942" cy="1249701"/>
          </a:xfrm>
          <a:prstGeom prst="rect">
            <a:avLst/>
          </a:prstGeom>
          <a:noFill/>
        </p:spPr>
        <p:txBody>
          <a:bodyPr wrap="square">
            <a:spAutoFit/>
          </a:bodyPr>
          <a:lstStyle/>
          <a:p>
            <a:pPr rtl="0" fontAlgn="base">
              <a:lnSpc>
                <a:spcPts val="1800"/>
              </a:lnSpc>
              <a:buNone/>
            </a:pPr>
            <a:r>
              <a:rPr lang="da-DK" sz="1800" b="1" i="0" strike="noStrike" noProof="0" dirty="0">
                <a:solidFill>
                  <a:schemeClr val="accent6">
                    <a:lumMod val="50000"/>
                  </a:schemeClr>
                </a:solidFill>
                <a:effectLst/>
                <a:latin typeface="Calibri" panose="020F0502020204030204" pitchFamily="34" charset="0"/>
                <a:ea typeface="Calibri" panose="020F0502020204030204" pitchFamily="34" charset="0"/>
                <a:cs typeface="Calibri" panose="020F0502020204030204" pitchFamily="34" charset="0"/>
              </a:rPr>
              <a:t>TKP-BYG A/S</a:t>
            </a:r>
            <a:r>
              <a:rPr lang="da-DK" sz="1800" b="1" i="0" noProof="0" dirty="0">
                <a:solidFill>
                  <a:schemeClr val="accent6">
                    <a:lumMod val="50000"/>
                  </a:schemeClr>
                </a:solidFill>
                <a:effectLst/>
                <a:latin typeface="Calibri" panose="020F0502020204030204" pitchFamily="34" charset="0"/>
                <a:ea typeface="Calibri" panose="020F0502020204030204" pitchFamily="34" charset="0"/>
                <a:cs typeface="Calibri" panose="020F0502020204030204" pitchFamily="34" charset="0"/>
              </a:rPr>
              <a:t>​</a:t>
            </a:r>
            <a:endParaRPr lang="da-DK" b="1" i="0" noProof="0" dirty="0">
              <a:solidFill>
                <a:schemeClr val="accent6">
                  <a:lumMod val="50000"/>
                </a:schemeClr>
              </a:solidFill>
              <a:effectLst/>
              <a:latin typeface="Calibri" panose="020F0502020204030204" pitchFamily="34" charset="0"/>
              <a:ea typeface="Calibri" panose="020F0502020204030204" pitchFamily="34" charset="0"/>
              <a:cs typeface="Calibri" panose="020F0502020204030204" pitchFamily="34" charset="0"/>
            </a:endParaRPr>
          </a:p>
          <a:p>
            <a:pPr rtl="0" fontAlgn="base">
              <a:lnSpc>
                <a:spcPts val="1800"/>
              </a:lnSpc>
              <a:buNone/>
            </a:pPr>
            <a:r>
              <a:rPr lang="da-DK" sz="1800" i="0" u="none" strike="noStrike" noProof="0" dirty="0">
                <a:solidFill>
                  <a:schemeClr val="accent6">
                    <a:lumMod val="50000"/>
                  </a:schemeClr>
                </a:solidFill>
                <a:effectLst/>
                <a:latin typeface="Calibri" panose="020F0502020204030204" pitchFamily="34" charset="0"/>
                <a:ea typeface="Calibri" panose="020F0502020204030204" pitchFamily="34" charset="0"/>
                <a:cs typeface="Calibri" panose="020F0502020204030204" pitchFamily="34" charset="0"/>
              </a:rPr>
              <a:t>CVR-nummer: 20 40 67 39</a:t>
            </a:r>
            <a:r>
              <a:rPr lang="da-DK" sz="1800" i="0" noProof="0" dirty="0">
                <a:solidFill>
                  <a:schemeClr val="accent6">
                    <a:lumMod val="50000"/>
                  </a:schemeClr>
                </a:solidFill>
                <a:effectLst/>
                <a:latin typeface="Calibri" panose="020F0502020204030204" pitchFamily="34" charset="0"/>
                <a:ea typeface="Calibri" panose="020F0502020204030204" pitchFamily="34" charset="0"/>
                <a:cs typeface="Calibri" panose="020F0502020204030204" pitchFamily="34" charset="0"/>
              </a:rPr>
              <a:t>​</a:t>
            </a:r>
            <a:endParaRPr lang="da-DK" i="0" noProof="0" dirty="0">
              <a:solidFill>
                <a:schemeClr val="accent6">
                  <a:lumMod val="50000"/>
                </a:schemeClr>
              </a:solidFill>
              <a:effectLst/>
              <a:latin typeface="Calibri" panose="020F0502020204030204" pitchFamily="34" charset="0"/>
              <a:ea typeface="Calibri" panose="020F0502020204030204" pitchFamily="34" charset="0"/>
              <a:cs typeface="Calibri" panose="020F0502020204030204" pitchFamily="34" charset="0"/>
            </a:endParaRPr>
          </a:p>
          <a:p>
            <a:pPr rtl="0" fontAlgn="base">
              <a:lnSpc>
                <a:spcPts val="1800"/>
              </a:lnSpc>
              <a:buNone/>
            </a:pPr>
            <a:r>
              <a:rPr lang="da-DK" sz="1800" i="0" u="none" strike="noStrike" noProof="0" dirty="0" err="1">
                <a:solidFill>
                  <a:schemeClr val="accent6">
                    <a:lumMod val="50000"/>
                  </a:schemeClr>
                </a:solidFill>
                <a:effectLst/>
                <a:latin typeface="Calibri" panose="020F0502020204030204" pitchFamily="34" charset="0"/>
                <a:ea typeface="Calibri" panose="020F0502020204030204" pitchFamily="34" charset="0"/>
                <a:cs typeface="Calibri" panose="020F0502020204030204" pitchFamily="34" charset="0"/>
              </a:rPr>
              <a:t>Sintrupvej</a:t>
            </a:r>
            <a:r>
              <a:rPr lang="da-DK" sz="1800" i="0" u="none" strike="noStrike" noProof="0" dirty="0">
                <a:solidFill>
                  <a:schemeClr val="accent6">
                    <a:lumMod val="50000"/>
                  </a:schemeClr>
                </a:solidFill>
                <a:effectLst/>
                <a:latin typeface="Calibri" panose="020F0502020204030204" pitchFamily="34" charset="0"/>
                <a:ea typeface="Calibri" panose="020F0502020204030204" pitchFamily="34" charset="0"/>
                <a:cs typeface="Calibri" panose="020F0502020204030204" pitchFamily="34" charset="0"/>
              </a:rPr>
              <a:t> 61, 8220 Brabrand</a:t>
            </a:r>
            <a:r>
              <a:rPr lang="da-DK" sz="1800" i="0" noProof="0" dirty="0">
                <a:solidFill>
                  <a:schemeClr val="accent6">
                    <a:lumMod val="50000"/>
                  </a:schemeClr>
                </a:solidFill>
                <a:effectLst/>
                <a:latin typeface="Calibri" panose="020F0502020204030204" pitchFamily="34" charset="0"/>
                <a:ea typeface="Calibri" panose="020F0502020204030204" pitchFamily="34" charset="0"/>
                <a:cs typeface="Calibri" panose="020F0502020204030204" pitchFamily="34" charset="0"/>
              </a:rPr>
              <a:t>​</a:t>
            </a:r>
            <a:endParaRPr lang="da-DK" i="0" noProof="0" dirty="0">
              <a:solidFill>
                <a:schemeClr val="accent6">
                  <a:lumMod val="50000"/>
                </a:schemeClr>
              </a:solidFill>
              <a:effectLst/>
              <a:latin typeface="Calibri" panose="020F0502020204030204" pitchFamily="34" charset="0"/>
              <a:ea typeface="Calibri" panose="020F0502020204030204" pitchFamily="34" charset="0"/>
              <a:cs typeface="Calibri" panose="020F0502020204030204" pitchFamily="34" charset="0"/>
            </a:endParaRPr>
          </a:p>
          <a:p>
            <a:pPr rtl="0" fontAlgn="base">
              <a:lnSpc>
                <a:spcPts val="1800"/>
              </a:lnSpc>
              <a:buNone/>
            </a:pPr>
            <a:r>
              <a:rPr lang="da-DK" sz="1800" i="0" u="none" strike="noStrike" noProof="0" dirty="0">
                <a:solidFill>
                  <a:schemeClr val="accent6">
                    <a:lumMod val="50000"/>
                  </a:schemeClr>
                </a:solidFill>
                <a:effectLst/>
                <a:latin typeface="Calibri" panose="020F0502020204030204" pitchFamily="34" charset="0"/>
                <a:ea typeface="Calibri" panose="020F0502020204030204" pitchFamily="34" charset="0"/>
                <a:cs typeface="Calibri" panose="020F0502020204030204" pitchFamily="34" charset="0"/>
              </a:rPr>
              <a:t>Telefon : +45 86 26 31 04</a:t>
            </a:r>
            <a:r>
              <a:rPr lang="da-DK" sz="1800" i="0" noProof="0" dirty="0">
                <a:solidFill>
                  <a:schemeClr val="accent6">
                    <a:lumMod val="50000"/>
                  </a:schemeClr>
                </a:solidFill>
                <a:effectLst/>
                <a:latin typeface="Calibri" panose="020F0502020204030204" pitchFamily="34" charset="0"/>
                <a:ea typeface="Calibri" panose="020F0502020204030204" pitchFamily="34" charset="0"/>
                <a:cs typeface="Calibri" panose="020F0502020204030204" pitchFamily="34" charset="0"/>
              </a:rPr>
              <a:t>​</a:t>
            </a:r>
            <a:endParaRPr lang="da-DK" i="0" noProof="0" dirty="0">
              <a:solidFill>
                <a:schemeClr val="accent6">
                  <a:lumMod val="50000"/>
                </a:schemeClr>
              </a:solidFill>
              <a:effectLst/>
              <a:latin typeface="Calibri" panose="020F0502020204030204" pitchFamily="34" charset="0"/>
              <a:ea typeface="Calibri" panose="020F0502020204030204" pitchFamily="34" charset="0"/>
              <a:cs typeface="Calibri" panose="020F0502020204030204" pitchFamily="34" charset="0"/>
            </a:endParaRPr>
          </a:p>
          <a:p>
            <a:pPr rtl="0" fontAlgn="base">
              <a:lnSpc>
                <a:spcPts val="1800"/>
              </a:lnSpc>
            </a:pPr>
            <a:r>
              <a:rPr lang="da-DK" sz="1800" i="0" u="none" strike="noStrike" noProof="0" dirty="0">
                <a:solidFill>
                  <a:schemeClr val="accent6">
                    <a:lumMod val="50000"/>
                  </a:schemeClr>
                </a:solidFill>
                <a:effectLst/>
                <a:latin typeface="Calibri" panose="020F0502020204030204" pitchFamily="34" charset="0"/>
                <a:ea typeface="Calibri" panose="020F0502020204030204" pitchFamily="34" charset="0"/>
                <a:cs typeface="Calibri" panose="020F0502020204030204" pitchFamily="34" charset="0"/>
              </a:rPr>
              <a:t>Mail: tkp@tkpbyg.dk</a:t>
            </a:r>
            <a:endParaRPr lang="da-DK" i="0" noProof="0" dirty="0">
              <a:solidFill>
                <a:schemeClr val="accent6">
                  <a:lumMod val="50000"/>
                </a:schemeClr>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0" name="Tekstfelt 9">
            <a:extLst>
              <a:ext uri="{FF2B5EF4-FFF2-40B4-BE49-F238E27FC236}">
                <a16:creationId xmlns:a16="http://schemas.microsoft.com/office/drawing/2014/main" id="{431B737F-92A2-3BA1-44EB-48FD36E0C068}"/>
              </a:ext>
            </a:extLst>
          </p:cNvPr>
          <p:cNvSpPr txBox="1"/>
          <p:nvPr/>
        </p:nvSpPr>
        <p:spPr>
          <a:xfrm>
            <a:off x="7866044" y="5080519"/>
            <a:ext cx="3903925" cy="1018869"/>
          </a:xfrm>
          <a:prstGeom prst="rect">
            <a:avLst/>
          </a:prstGeom>
          <a:noFill/>
        </p:spPr>
        <p:txBody>
          <a:bodyPr wrap="square">
            <a:spAutoFit/>
          </a:bodyPr>
          <a:lstStyle/>
          <a:p>
            <a:pPr rtl="0" fontAlgn="base">
              <a:lnSpc>
                <a:spcPts val="1800"/>
              </a:lnSpc>
              <a:buNone/>
            </a:pPr>
            <a:endParaRPr lang="da-DK" sz="16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p>
            <a:pPr rtl="0" fontAlgn="base">
              <a:lnSpc>
                <a:spcPts val="1800"/>
              </a:lnSpc>
              <a:buNone/>
            </a:pPr>
            <a:r>
              <a:rPr lang="da-DK" sz="1600" i="0" noProof="0" dirty="0">
                <a:solidFill>
                  <a:schemeClr val="accent6">
                    <a:lumMod val="50000"/>
                  </a:schemeClr>
                </a:solidFill>
                <a:effectLst/>
                <a:latin typeface="Calibri" panose="020F0502020204030204" pitchFamily="34" charset="0"/>
                <a:ea typeface="Calibri" panose="020F0502020204030204" pitchFamily="34" charset="0"/>
                <a:cs typeface="Calibri" panose="020F0502020204030204" pitchFamily="34" charset="0"/>
              </a:rPr>
              <a:t>Rapporten dækker regnskabsåret 2025</a:t>
            </a:r>
          </a:p>
          <a:p>
            <a:pPr rtl="0" fontAlgn="base">
              <a:lnSpc>
                <a:spcPts val="1800"/>
              </a:lnSpc>
              <a:buNone/>
            </a:pPr>
            <a:endParaRPr lang="da-DK" sz="1600" i="0" noProof="0" dirty="0">
              <a:solidFill>
                <a:schemeClr val="accent6">
                  <a:lumMod val="50000"/>
                </a:schemeClr>
              </a:solidFill>
              <a:effectLst/>
              <a:latin typeface="Calibri" panose="020F0502020204030204" pitchFamily="34" charset="0"/>
              <a:ea typeface="Calibri" panose="020F0502020204030204" pitchFamily="34" charset="0"/>
              <a:cs typeface="Calibri" panose="020F0502020204030204" pitchFamily="34" charset="0"/>
            </a:endParaRPr>
          </a:p>
          <a:p>
            <a:pPr rtl="0" fontAlgn="base">
              <a:lnSpc>
                <a:spcPts val="1800"/>
              </a:lnSpc>
              <a:buNone/>
            </a:pPr>
            <a:r>
              <a:rPr lang="da-DK" sz="16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Udgivet maj, 2026</a:t>
            </a:r>
            <a:endParaRPr lang="da-DK" sz="1600" i="0" noProof="0" dirty="0">
              <a:solidFill>
                <a:schemeClr val="accent6">
                  <a:lumMod val="50000"/>
                </a:schemeClr>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693111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83CA5435-58F5-F66D-DD37-FF9F5CB6BB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1" y="0"/>
            <a:ext cx="12185057" cy="6858000"/>
          </a:xfrm>
          <a:prstGeom prst="rect">
            <a:avLst/>
          </a:prstGeom>
        </p:spPr>
      </p:pic>
      <p:pic>
        <p:nvPicPr>
          <p:cNvPr id="13" name="Billede 12" descr="Et billede, der indeholder tekst, Font/skrifttype, Grafik, logo&#10;&#10;Indhold genereret af kunstig intelligens kan være forkert.">
            <a:extLst>
              <a:ext uri="{FF2B5EF4-FFF2-40B4-BE49-F238E27FC236}">
                <a16:creationId xmlns:a16="http://schemas.microsoft.com/office/drawing/2014/main" id="{520B1EB9-101D-E5AC-CD5C-AD7A34CB6A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98593" y="5277045"/>
            <a:ext cx="1472982" cy="751522"/>
          </a:xfrm>
          <a:prstGeom prst="rect">
            <a:avLst/>
          </a:prstGeom>
        </p:spPr>
      </p:pic>
      <p:sp>
        <p:nvSpPr>
          <p:cNvPr id="2" name="Pladsholder til slidenummer 1">
            <a:extLst>
              <a:ext uri="{FF2B5EF4-FFF2-40B4-BE49-F238E27FC236}">
                <a16:creationId xmlns:a16="http://schemas.microsoft.com/office/drawing/2014/main" id="{23AE0101-A459-5B3B-2FD6-BD183922D3DD}"/>
              </a:ext>
            </a:extLst>
          </p:cNvPr>
          <p:cNvSpPr>
            <a:spLocks noGrp="1"/>
          </p:cNvSpPr>
          <p:nvPr>
            <p:ph type="sldNum" sz="quarter" idx="12"/>
          </p:nvPr>
        </p:nvSpPr>
        <p:spPr/>
        <p:txBody>
          <a:bodyPr/>
          <a:lstStyle/>
          <a:p>
            <a:fld id="{EB93946D-B42F-4823-902F-AA036186979B}" type="slidenum">
              <a:rPr lang="da-DK" smtClean="0"/>
              <a:t>23</a:t>
            </a:fld>
            <a:endParaRPr lang="da-DK" dirty="0"/>
          </a:p>
        </p:txBody>
      </p:sp>
    </p:spTree>
    <p:extLst>
      <p:ext uri="{BB962C8B-B14F-4D97-AF65-F5344CB8AC3E}">
        <p14:creationId xmlns:p14="http://schemas.microsoft.com/office/powerpoint/2010/main" val="27634744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31324E-496F-5855-B2E5-CCDAD281244F}"/>
            </a:ext>
          </a:extLst>
        </p:cNvPr>
        <p:cNvGrpSpPr/>
        <p:nvPr/>
      </p:nvGrpSpPr>
      <p:grpSpPr>
        <a:xfrm>
          <a:off x="0" y="0"/>
          <a:ext cx="0" cy="0"/>
          <a:chOff x="0" y="0"/>
          <a:chExt cx="0" cy="0"/>
        </a:xfrm>
      </p:grpSpPr>
      <p:sp>
        <p:nvSpPr>
          <p:cNvPr id="4" name="Pladsholder til tekst 3">
            <a:extLst>
              <a:ext uri="{FF2B5EF4-FFF2-40B4-BE49-F238E27FC236}">
                <a16:creationId xmlns:a16="http://schemas.microsoft.com/office/drawing/2014/main" id="{B3E1B70A-A810-5EE3-0082-44547A8DCF7A}"/>
              </a:ext>
            </a:extLst>
          </p:cNvPr>
          <p:cNvSpPr>
            <a:spLocks noGrp="1"/>
          </p:cNvSpPr>
          <p:nvPr>
            <p:ph type="body" sz="half" idx="2"/>
          </p:nvPr>
        </p:nvSpPr>
        <p:spPr>
          <a:xfrm>
            <a:off x="94253" y="2109121"/>
            <a:ext cx="6670689" cy="4021493"/>
          </a:xfrm>
        </p:spPr>
        <p:txBody>
          <a:bodyPr>
            <a:normAutofit/>
          </a:bodyPr>
          <a:lstStyle/>
          <a:p>
            <a:r>
              <a:rPr lang="da-DK" sz="1100" dirty="0"/>
              <a:t>Vi er en mellemstor virksomhed inden for tømrer-, murer- og malerarbejde, og vores hverdag er fortsat præget af praktiske opgaver ude på byggepladser og i renoveringsprojekter. Derfor er vores tilgang til ESG også lavpraktisk: Det handler om materialevalg, affaldshåndtering, transport, planlægning og ikke mindst de mennesker, der udfører arbejdet.</a:t>
            </a:r>
          </a:p>
          <a:p>
            <a:r>
              <a:rPr lang="da-DK" sz="1100" dirty="0"/>
              <a:t>Vi har fortsat en ambition om at forbedre os, men med fokus på det, der er realistisk og giver mening i praksis. For os er det vigtigere at arbejde stabilt fremad og holde det, vi lover, end at sætte urealistiske mål. </a:t>
            </a:r>
          </a:p>
          <a:p>
            <a:r>
              <a:rPr lang="da-DK" sz="1100" dirty="0"/>
              <a:t>I den kommende periode vil vi fortsætte arbejdet med at reducere spild, træffe mere ansvarlige materialevalg, optimere vores drift og sikre gode og trygge arbejdsforhold for vores medarbejdere.</a:t>
            </a:r>
          </a:p>
          <a:p>
            <a:r>
              <a:rPr lang="da-DK" sz="1100" dirty="0"/>
              <a:t>Samtidig vil vi arbejde på at gøre vores indsatser mere målbare, så vi bedre kan følge udviklingen over tid.</a:t>
            </a:r>
          </a:p>
          <a:p>
            <a:r>
              <a:rPr lang="da-DK" sz="1100" dirty="0"/>
              <a:t>Vi ser ESG som en løbende proces – ikke et projekt med en slutdato. Denne rapport er endnu et skridt på vejen.</a:t>
            </a:r>
          </a:p>
          <a:p>
            <a:pPr algn="l" rtl="0" fontAlgn="base">
              <a:lnSpc>
                <a:spcPct val="100000"/>
              </a:lnSpc>
              <a:buNone/>
            </a:pPr>
            <a:endParaRPr lang="da-DK" sz="1100" b="0" i="0" noProof="0" dirty="0">
              <a:solidFill>
                <a:srgbClr val="000000"/>
              </a:solidFill>
              <a:effectLst/>
              <a:latin typeface="Segoe UI" panose="020B0502040204020203" pitchFamily="34" charset="0"/>
            </a:endParaRPr>
          </a:p>
          <a:p>
            <a:pPr algn="l" rtl="0" fontAlgn="base">
              <a:lnSpc>
                <a:spcPct val="100000"/>
              </a:lnSpc>
              <a:buNone/>
            </a:pPr>
            <a:endParaRPr lang="da-DK" sz="1100" noProof="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l" rtl="0" fontAlgn="base">
              <a:lnSpc>
                <a:spcPct val="100000"/>
              </a:lnSpc>
              <a:buNone/>
            </a:pPr>
            <a:endParaRPr lang="da-DK" sz="1100" noProof="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l" rtl="0" fontAlgn="base">
              <a:lnSpc>
                <a:spcPct val="100000"/>
              </a:lnSpc>
              <a:buNone/>
            </a:pPr>
            <a:endParaRPr lang="da-DK" sz="1100" noProof="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l" rtl="0" fontAlgn="base">
              <a:lnSpc>
                <a:spcPct val="100000"/>
              </a:lnSpc>
              <a:buNone/>
            </a:pPr>
            <a:endParaRPr lang="da-DK" sz="1100" noProof="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l" rtl="0" fontAlgn="base">
              <a:lnSpc>
                <a:spcPct val="100000"/>
              </a:lnSpc>
              <a:buNone/>
            </a:pPr>
            <a:endParaRPr lang="da-DK" sz="1100" noProof="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l" rtl="0" fontAlgn="base">
              <a:lnSpc>
                <a:spcPct val="100000"/>
              </a:lnSpc>
              <a:buNone/>
            </a:pPr>
            <a:endParaRPr lang="da-DK" sz="1100" b="0" i="0" noProof="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5" name="Rektangel 4">
            <a:extLst>
              <a:ext uri="{FF2B5EF4-FFF2-40B4-BE49-F238E27FC236}">
                <a16:creationId xmlns:a16="http://schemas.microsoft.com/office/drawing/2014/main" id="{5C5B438B-C16C-715F-5ABF-905A49B12DD0}"/>
              </a:ext>
            </a:extLst>
          </p:cNvPr>
          <p:cNvSpPr/>
          <p:nvPr/>
        </p:nvSpPr>
        <p:spPr>
          <a:xfrm>
            <a:off x="0" y="667139"/>
            <a:ext cx="7048499" cy="1110343"/>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200" b="1" noProof="0"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Indledning</a:t>
            </a:r>
          </a:p>
        </p:txBody>
      </p:sp>
      <p:sp>
        <p:nvSpPr>
          <p:cNvPr id="6" name="Rektangel 5">
            <a:extLst>
              <a:ext uri="{FF2B5EF4-FFF2-40B4-BE49-F238E27FC236}">
                <a16:creationId xmlns:a16="http://schemas.microsoft.com/office/drawing/2014/main" id="{97F71C8A-CEC6-6A58-3C15-52CE15F9181B}"/>
              </a:ext>
            </a:extLst>
          </p:cNvPr>
          <p:cNvSpPr/>
          <p:nvPr/>
        </p:nvSpPr>
        <p:spPr>
          <a:xfrm>
            <a:off x="1" y="1779395"/>
            <a:ext cx="7048498" cy="111968"/>
          </a:xfrm>
          <a:prstGeom prst="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noProof="0" dirty="0"/>
          </a:p>
        </p:txBody>
      </p:sp>
      <p:sp>
        <p:nvSpPr>
          <p:cNvPr id="2" name="Pladsholder til slidenummer 1">
            <a:extLst>
              <a:ext uri="{FF2B5EF4-FFF2-40B4-BE49-F238E27FC236}">
                <a16:creationId xmlns:a16="http://schemas.microsoft.com/office/drawing/2014/main" id="{EC6E20DA-96D4-70D8-F517-51C923B528AF}"/>
              </a:ext>
            </a:extLst>
          </p:cNvPr>
          <p:cNvSpPr>
            <a:spLocks noGrp="1"/>
          </p:cNvSpPr>
          <p:nvPr>
            <p:ph type="sldNum" sz="quarter" idx="12"/>
          </p:nvPr>
        </p:nvSpPr>
        <p:spPr/>
        <p:txBody>
          <a:bodyPr/>
          <a:lstStyle/>
          <a:p>
            <a:fld id="{EB93946D-B42F-4823-902F-AA036186979B}" type="slidenum">
              <a:rPr lang="da-DK" smtClean="0"/>
              <a:t>3</a:t>
            </a:fld>
            <a:endParaRPr lang="da-DK" dirty="0"/>
          </a:p>
        </p:txBody>
      </p:sp>
      <p:pic>
        <p:nvPicPr>
          <p:cNvPr id="9" name="Billede 8">
            <a:extLst>
              <a:ext uri="{FF2B5EF4-FFF2-40B4-BE49-F238E27FC236}">
                <a16:creationId xmlns:a16="http://schemas.microsoft.com/office/drawing/2014/main" id="{34CD1137-1304-1552-30EB-99D0FEC703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8499" y="0"/>
            <a:ext cx="5143501" cy="6858000"/>
          </a:xfrm>
          <a:prstGeom prst="rect">
            <a:avLst/>
          </a:prstGeom>
        </p:spPr>
      </p:pic>
      <p:sp>
        <p:nvSpPr>
          <p:cNvPr id="3" name="Tekstfelt 2">
            <a:extLst>
              <a:ext uri="{FF2B5EF4-FFF2-40B4-BE49-F238E27FC236}">
                <a16:creationId xmlns:a16="http://schemas.microsoft.com/office/drawing/2014/main" id="{65DDC787-3E40-AC1E-A36C-B721E8D71B1B}"/>
              </a:ext>
            </a:extLst>
          </p:cNvPr>
          <p:cNvSpPr txBox="1"/>
          <p:nvPr/>
        </p:nvSpPr>
        <p:spPr>
          <a:xfrm>
            <a:off x="7114248" y="6130614"/>
            <a:ext cx="4162927" cy="276999"/>
          </a:xfrm>
          <a:prstGeom prst="rect">
            <a:avLst/>
          </a:prstGeom>
          <a:noFill/>
        </p:spPr>
        <p:txBody>
          <a:bodyPr wrap="square" rtlCol="0">
            <a:spAutoFit/>
          </a:bodyPr>
          <a:lstStyle/>
          <a:p>
            <a:r>
              <a:rPr lang="da-DK" sz="1200" dirty="0">
                <a:solidFill>
                  <a:schemeClr val="bg1"/>
                </a:solidFill>
              </a:rPr>
              <a:t>Renovering af Rytterlys på Vester Allé 10.</a:t>
            </a:r>
          </a:p>
        </p:txBody>
      </p:sp>
    </p:spTree>
    <p:extLst>
      <p:ext uri="{BB962C8B-B14F-4D97-AF65-F5344CB8AC3E}">
        <p14:creationId xmlns:p14="http://schemas.microsoft.com/office/powerpoint/2010/main" val="40323971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EA8DAF-9852-2B03-7E08-3AC2D59EFA2F}"/>
            </a:ext>
          </a:extLst>
        </p:cNvPr>
        <p:cNvGrpSpPr/>
        <p:nvPr/>
      </p:nvGrpSpPr>
      <p:grpSpPr>
        <a:xfrm>
          <a:off x="0" y="0"/>
          <a:ext cx="0" cy="0"/>
          <a:chOff x="0" y="0"/>
          <a:chExt cx="0" cy="0"/>
        </a:xfrm>
      </p:grpSpPr>
      <p:sp>
        <p:nvSpPr>
          <p:cNvPr id="4" name="Pladsholder til tekst 3">
            <a:extLst>
              <a:ext uri="{FF2B5EF4-FFF2-40B4-BE49-F238E27FC236}">
                <a16:creationId xmlns:a16="http://schemas.microsoft.com/office/drawing/2014/main" id="{FFFAD84B-89E0-1D45-0292-12F1448A260E}"/>
              </a:ext>
            </a:extLst>
          </p:cNvPr>
          <p:cNvSpPr>
            <a:spLocks noGrp="1"/>
          </p:cNvSpPr>
          <p:nvPr>
            <p:ph type="body" sz="half" idx="2"/>
          </p:nvPr>
        </p:nvSpPr>
        <p:spPr>
          <a:xfrm>
            <a:off x="5600699" y="2187551"/>
            <a:ext cx="6445383" cy="4021493"/>
          </a:xfrm>
        </p:spPr>
        <p:txBody>
          <a:bodyPr>
            <a:normAutofit/>
          </a:bodyPr>
          <a:lstStyle/>
          <a:p>
            <a:pPr algn="l" rtl="0" fontAlgn="base">
              <a:lnSpc>
                <a:spcPct val="100000"/>
              </a:lnSpc>
              <a:buNone/>
            </a:pPr>
            <a:r>
              <a:rPr lang="da-DK" sz="1100" b="0" i="0" u="none" strike="noStrike" noProof="0" dirty="0">
                <a:effectLst/>
                <a:latin typeface="Calibri" panose="020F0502020204030204" pitchFamily="34" charset="0"/>
              </a:rPr>
              <a:t>Med base i Aarhus, og næsten 40 års erfaring i byggebranchen, </a:t>
            </a:r>
            <a:r>
              <a:rPr lang="da-DK" sz="1100" dirty="0">
                <a:latin typeface="Calibri" panose="020F0502020204030204" pitchFamily="34" charset="0"/>
              </a:rPr>
              <a:t>arbejder </a:t>
            </a:r>
            <a:r>
              <a:rPr lang="da-DK" sz="1100" b="0" i="0" u="none" strike="noStrike" noProof="0" dirty="0">
                <a:effectLst/>
                <a:latin typeface="Calibri" panose="020F0502020204030204" pitchFamily="34" charset="0"/>
              </a:rPr>
              <a:t>vi for både private boligejere, erhvervskunder, forsikringsselskaber og offentlige bygherrer.</a:t>
            </a:r>
          </a:p>
          <a:p>
            <a:pPr algn="l" rtl="0" fontAlgn="base">
              <a:lnSpc>
                <a:spcPct val="100000"/>
              </a:lnSpc>
              <a:buNone/>
            </a:pPr>
            <a:r>
              <a:rPr lang="da-DK" sz="1100" b="0" i="0" u="none" strike="noStrike" noProof="0" dirty="0">
                <a:effectLst/>
                <a:latin typeface="Calibri" panose="020F0502020204030204" pitchFamily="34" charset="0"/>
              </a:rPr>
              <a:t>Vores alsidighed og faglige bredde gør os i stand til at håndtere </a:t>
            </a:r>
            <a:r>
              <a:rPr lang="da-DK" sz="1100" dirty="0">
                <a:latin typeface="Calibri" panose="020F0502020204030204" pitchFamily="34" charset="0"/>
              </a:rPr>
              <a:t>alle størrelser af opgaver og </a:t>
            </a:r>
            <a:r>
              <a:rPr lang="da-DK" sz="1100" b="0" i="0" u="none" strike="noStrike" noProof="0" dirty="0">
                <a:effectLst/>
                <a:latin typeface="Calibri" panose="020F0502020204030204" pitchFamily="34" charset="0"/>
              </a:rPr>
              <a:t>altid med fokus på kvalitet, pålidelighed og rettidig levering.</a:t>
            </a:r>
            <a:r>
              <a:rPr lang="da-DK" sz="1100" b="0" i="0" noProof="0" dirty="0">
                <a:effectLst/>
                <a:latin typeface="Calibri" panose="020F0502020204030204" pitchFamily="34" charset="0"/>
              </a:rPr>
              <a:t>​</a:t>
            </a:r>
            <a:endParaRPr lang="da-DK" sz="1100" b="0" i="0" noProof="0" dirty="0">
              <a:effectLst/>
              <a:latin typeface="Segoe UI" panose="020B0502040204020203" pitchFamily="34" charset="0"/>
            </a:endParaRPr>
          </a:p>
          <a:p>
            <a:pPr algn="l" rtl="0" fontAlgn="base">
              <a:lnSpc>
                <a:spcPct val="100000"/>
              </a:lnSpc>
              <a:buNone/>
            </a:pPr>
            <a:r>
              <a:rPr lang="da-DK" sz="1100" b="0" i="0" u="none" strike="noStrike" noProof="0" dirty="0">
                <a:effectLst/>
                <a:latin typeface="Calibri" panose="020F0502020204030204" pitchFamily="34" charset="0"/>
              </a:rPr>
              <a:t>Virksomheden råder over egne håndværkere og projektledere, hvilket sikrer høj grad af kontrol over hele byggeprocessen. Fra første møde til færdigt resultat. Vi tilbyder alt fra akutte skadesreparationer til omfattende renoveringsprojekter og til- og ombygninger. </a:t>
            </a:r>
          </a:p>
          <a:p>
            <a:pPr algn="l" rtl="0" fontAlgn="base">
              <a:lnSpc>
                <a:spcPct val="100000"/>
              </a:lnSpc>
              <a:buNone/>
            </a:pPr>
            <a:r>
              <a:rPr lang="da-DK" sz="1100" b="0" i="0" u="none" strike="noStrike" noProof="0" dirty="0">
                <a:effectLst/>
                <a:latin typeface="Calibri" panose="020F0502020204030204" pitchFamily="34" charset="0"/>
              </a:rPr>
              <a:t>Som fast samarbejdspartner for flere forsikringsselskaber udfører vi hvert år </a:t>
            </a:r>
            <a:r>
              <a:rPr lang="da-DK" sz="1100" dirty="0">
                <a:latin typeface="Calibri" panose="020F0502020204030204" pitchFamily="34" charset="0"/>
              </a:rPr>
              <a:t>flere tusind </a:t>
            </a:r>
            <a:r>
              <a:rPr lang="da-DK" sz="1100" b="0" i="0" u="none" strike="noStrike" noProof="0" dirty="0">
                <a:effectLst/>
                <a:latin typeface="Calibri" panose="020F0502020204030204" pitchFamily="34" charset="0"/>
              </a:rPr>
              <a:t>sager, hvor effektiv koordinering og gode kundeoplevelser, kendetegner vores indsatser. </a:t>
            </a:r>
          </a:p>
          <a:p>
            <a:pPr algn="l" rtl="0" fontAlgn="base">
              <a:lnSpc>
                <a:spcPct val="100000"/>
              </a:lnSpc>
              <a:buNone/>
            </a:pPr>
            <a:r>
              <a:rPr lang="da-DK" sz="1100" b="0" i="0" u="none" strike="noStrike" noProof="0" dirty="0">
                <a:effectLst/>
                <a:latin typeface="Calibri" panose="020F0502020204030204" pitchFamily="34" charset="0"/>
              </a:rPr>
              <a:t>TKP </a:t>
            </a:r>
            <a:r>
              <a:rPr lang="da-DK" sz="1100" b="0" i="0" u="none" strike="noStrike" noProof="0" dirty="0" err="1">
                <a:effectLst/>
                <a:latin typeface="Calibri" panose="020F0502020204030204" pitchFamily="34" charset="0"/>
              </a:rPr>
              <a:t>BYG’s</a:t>
            </a:r>
            <a:r>
              <a:rPr lang="da-DK" sz="1100" b="0" i="0" u="none" strike="noStrike" noProof="0" dirty="0">
                <a:effectLst/>
                <a:latin typeface="Calibri" panose="020F0502020204030204" pitchFamily="34" charset="0"/>
              </a:rPr>
              <a:t> styrke ligger i vores evne til at levere professionelt håndværk kombineret med nærværende kundeservice. Vi sætter en ære i at overholde aftaler, rådgive loyalt og skabe langvarige relationer, uanset opgavens størrelse. </a:t>
            </a:r>
          </a:p>
          <a:p>
            <a:pPr algn="l" rtl="0" fontAlgn="base">
              <a:lnSpc>
                <a:spcPct val="100000"/>
              </a:lnSpc>
            </a:pPr>
            <a:r>
              <a:rPr lang="da-DK" sz="1100" b="0" i="0" u="none" strike="noStrike" noProof="0" dirty="0">
                <a:effectLst/>
                <a:latin typeface="Calibri" panose="020F0502020204030204" pitchFamily="34" charset="0"/>
              </a:rPr>
              <a:t>Vi ser det som vores opgave at bidrage til en mere ansvarlig byggebranche, og det gør vi med udgangspunkt i vores faglighed, erfaring og viljen til at udvikle os i takt med tiden.</a:t>
            </a:r>
            <a:endParaRPr lang="da-DK" sz="1100" b="0" i="0" noProof="0" dirty="0">
              <a:effectLst/>
              <a:latin typeface="Segoe UI" panose="020B0502040204020203" pitchFamily="34" charset="0"/>
            </a:endParaRPr>
          </a:p>
          <a:p>
            <a:pPr algn="l" rtl="0" fontAlgn="base">
              <a:lnSpc>
                <a:spcPct val="100000"/>
              </a:lnSpc>
              <a:buNone/>
            </a:pPr>
            <a:endParaRPr lang="da-DK" sz="1100" noProof="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l" rtl="0" fontAlgn="base">
              <a:lnSpc>
                <a:spcPct val="100000"/>
              </a:lnSpc>
              <a:buNone/>
            </a:pPr>
            <a:endParaRPr lang="da-DK" sz="1100" noProof="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l" rtl="0" fontAlgn="base">
              <a:lnSpc>
                <a:spcPct val="100000"/>
              </a:lnSpc>
              <a:buNone/>
            </a:pPr>
            <a:endParaRPr lang="da-DK" sz="1100" noProof="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l" rtl="0" fontAlgn="base">
              <a:lnSpc>
                <a:spcPct val="100000"/>
              </a:lnSpc>
              <a:buNone/>
            </a:pPr>
            <a:endParaRPr lang="da-DK" sz="1100" noProof="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l" rtl="0" fontAlgn="base">
              <a:lnSpc>
                <a:spcPct val="100000"/>
              </a:lnSpc>
              <a:buNone/>
            </a:pPr>
            <a:endParaRPr lang="da-DK" sz="1100" noProof="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l" rtl="0" fontAlgn="base">
              <a:lnSpc>
                <a:spcPct val="100000"/>
              </a:lnSpc>
              <a:buNone/>
            </a:pPr>
            <a:endParaRPr lang="da-DK" sz="1100" b="0" i="0" noProof="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5" name="Rektangel 4">
            <a:extLst>
              <a:ext uri="{FF2B5EF4-FFF2-40B4-BE49-F238E27FC236}">
                <a16:creationId xmlns:a16="http://schemas.microsoft.com/office/drawing/2014/main" id="{A5B42EDC-BA6C-47D9-BCD0-F0F98AFF0521}"/>
              </a:ext>
            </a:extLst>
          </p:cNvPr>
          <p:cNvSpPr/>
          <p:nvPr/>
        </p:nvSpPr>
        <p:spPr>
          <a:xfrm>
            <a:off x="5143500" y="555171"/>
            <a:ext cx="7048500" cy="1110343"/>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200" b="1" noProof="0"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Om TKP BYG</a:t>
            </a:r>
          </a:p>
        </p:txBody>
      </p:sp>
      <p:sp>
        <p:nvSpPr>
          <p:cNvPr id="6" name="Rektangel 5">
            <a:extLst>
              <a:ext uri="{FF2B5EF4-FFF2-40B4-BE49-F238E27FC236}">
                <a16:creationId xmlns:a16="http://schemas.microsoft.com/office/drawing/2014/main" id="{6AC48321-F9D1-814C-47B1-A7FE4DE8297E}"/>
              </a:ext>
            </a:extLst>
          </p:cNvPr>
          <p:cNvSpPr/>
          <p:nvPr/>
        </p:nvSpPr>
        <p:spPr>
          <a:xfrm>
            <a:off x="5143498" y="1665514"/>
            <a:ext cx="7048501" cy="111968"/>
          </a:xfrm>
          <a:prstGeom prst="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noProof="0" dirty="0"/>
          </a:p>
        </p:txBody>
      </p:sp>
      <p:sp>
        <p:nvSpPr>
          <p:cNvPr id="2" name="Pladsholder til slidenummer 1">
            <a:extLst>
              <a:ext uri="{FF2B5EF4-FFF2-40B4-BE49-F238E27FC236}">
                <a16:creationId xmlns:a16="http://schemas.microsoft.com/office/drawing/2014/main" id="{10659CD5-AB15-E713-916B-2C0097703817}"/>
              </a:ext>
            </a:extLst>
          </p:cNvPr>
          <p:cNvSpPr>
            <a:spLocks noGrp="1"/>
          </p:cNvSpPr>
          <p:nvPr>
            <p:ph type="sldNum" sz="quarter" idx="12"/>
          </p:nvPr>
        </p:nvSpPr>
        <p:spPr/>
        <p:txBody>
          <a:bodyPr/>
          <a:lstStyle/>
          <a:p>
            <a:r>
              <a:rPr lang="da-DK" dirty="0"/>
              <a:t>4</a:t>
            </a:r>
          </a:p>
        </p:txBody>
      </p:sp>
      <p:pic>
        <p:nvPicPr>
          <p:cNvPr id="19" name="Billede 18">
            <a:extLst>
              <a:ext uri="{FF2B5EF4-FFF2-40B4-BE49-F238E27FC236}">
                <a16:creationId xmlns:a16="http://schemas.microsoft.com/office/drawing/2014/main" id="{58785A13-0682-E87C-9325-CB5E66EFF2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143500" cy="6858000"/>
          </a:xfrm>
          <a:prstGeom prst="rect">
            <a:avLst/>
          </a:prstGeom>
        </p:spPr>
      </p:pic>
      <p:sp>
        <p:nvSpPr>
          <p:cNvPr id="3" name="Tekstfelt 2">
            <a:extLst>
              <a:ext uri="{FF2B5EF4-FFF2-40B4-BE49-F238E27FC236}">
                <a16:creationId xmlns:a16="http://schemas.microsoft.com/office/drawing/2014/main" id="{629D0FC5-5094-99FE-166E-6F0D55E1B964}"/>
              </a:ext>
            </a:extLst>
          </p:cNvPr>
          <p:cNvSpPr txBox="1"/>
          <p:nvPr/>
        </p:nvSpPr>
        <p:spPr>
          <a:xfrm>
            <a:off x="144378" y="370505"/>
            <a:ext cx="4162927" cy="276999"/>
          </a:xfrm>
          <a:prstGeom prst="rect">
            <a:avLst/>
          </a:prstGeom>
          <a:noFill/>
        </p:spPr>
        <p:txBody>
          <a:bodyPr wrap="square" rtlCol="0">
            <a:spAutoFit/>
          </a:bodyPr>
          <a:lstStyle/>
          <a:p>
            <a:r>
              <a:rPr lang="da-DK" sz="1200" dirty="0">
                <a:solidFill>
                  <a:schemeClr val="bg1"/>
                </a:solidFill>
              </a:rPr>
              <a:t>Forårshimlen over Testrup Højskole</a:t>
            </a:r>
          </a:p>
        </p:txBody>
      </p:sp>
    </p:spTree>
    <p:extLst>
      <p:ext uri="{BB962C8B-B14F-4D97-AF65-F5344CB8AC3E}">
        <p14:creationId xmlns:p14="http://schemas.microsoft.com/office/powerpoint/2010/main" val="33511530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44C23182-12B9-A1B4-EDC1-5112C39A09DF}"/>
              </a:ext>
            </a:extLst>
          </p:cNvPr>
          <p:cNvSpPr>
            <a:spLocks noGrp="1"/>
          </p:cNvSpPr>
          <p:nvPr>
            <p:ph type="sldNum" sz="quarter" idx="12"/>
          </p:nvPr>
        </p:nvSpPr>
        <p:spPr/>
        <p:txBody>
          <a:bodyPr/>
          <a:lstStyle/>
          <a:p>
            <a:fld id="{EB93946D-B42F-4823-902F-AA036186979B}" type="slidenum">
              <a:rPr lang="da-DK" smtClean="0"/>
              <a:t>5</a:t>
            </a:fld>
            <a:endParaRPr lang="da-DK" dirty="0"/>
          </a:p>
        </p:txBody>
      </p:sp>
      <p:pic>
        <p:nvPicPr>
          <p:cNvPr id="5" name="Billede 4">
            <a:extLst>
              <a:ext uri="{FF2B5EF4-FFF2-40B4-BE49-F238E27FC236}">
                <a16:creationId xmlns:a16="http://schemas.microsoft.com/office/drawing/2014/main" id="{DF6DFE78-4D62-84E8-0D04-0D973B691A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1" y="0"/>
            <a:ext cx="12185057" cy="6858000"/>
          </a:xfrm>
          <a:prstGeom prst="rect">
            <a:avLst/>
          </a:prstGeom>
        </p:spPr>
      </p:pic>
    </p:spTree>
    <p:extLst>
      <p:ext uri="{BB962C8B-B14F-4D97-AF65-F5344CB8AC3E}">
        <p14:creationId xmlns:p14="http://schemas.microsoft.com/office/powerpoint/2010/main" val="26704162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7131079F-C4A9-6591-F755-3B6CB58FE6FF}"/>
              </a:ext>
            </a:extLst>
          </p:cNvPr>
          <p:cNvSpPr/>
          <p:nvPr/>
        </p:nvSpPr>
        <p:spPr>
          <a:xfrm>
            <a:off x="0" y="228236"/>
            <a:ext cx="7048499" cy="1110343"/>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200" b="1" noProof="0"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Sådan arbejder vi med ESG</a:t>
            </a:r>
          </a:p>
        </p:txBody>
      </p:sp>
      <p:sp>
        <p:nvSpPr>
          <p:cNvPr id="4" name="Rektangel 3">
            <a:extLst>
              <a:ext uri="{FF2B5EF4-FFF2-40B4-BE49-F238E27FC236}">
                <a16:creationId xmlns:a16="http://schemas.microsoft.com/office/drawing/2014/main" id="{B251D8C4-6EB5-BB13-56C2-A80CF8E6F203}"/>
              </a:ext>
            </a:extLst>
          </p:cNvPr>
          <p:cNvSpPr/>
          <p:nvPr/>
        </p:nvSpPr>
        <p:spPr>
          <a:xfrm>
            <a:off x="0" y="1338579"/>
            <a:ext cx="7048498" cy="111968"/>
          </a:xfrm>
          <a:prstGeom prst="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noProof="0" dirty="0"/>
          </a:p>
        </p:txBody>
      </p:sp>
      <p:pic>
        <p:nvPicPr>
          <p:cNvPr id="8" name="Billede 7">
            <a:extLst>
              <a:ext uri="{FF2B5EF4-FFF2-40B4-BE49-F238E27FC236}">
                <a16:creationId xmlns:a16="http://schemas.microsoft.com/office/drawing/2014/main" id="{B9CED07E-71D2-C1F1-4B0F-4BBBB4B922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8499" y="0"/>
            <a:ext cx="5143500" cy="6858000"/>
          </a:xfrm>
          <a:prstGeom prst="rect">
            <a:avLst/>
          </a:prstGeom>
        </p:spPr>
      </p:pic>
      <p:sp>
        <p:nvSpPr>
          <p:cNvPr id="2" name="Rektangel 1">
            <a:extLst>
              <a:ext uri="{FF2B5EF4-FFF2-40B4-BE49-F238E27FC236}">
                <a16:creationId xmlns:a16="http://schemas.microsoft.com/office/drawing/2014/main" id="{57D8C086-16D9-111A-7F39-6B6C529F3141}"/>
              </a:ext>
            </a:extLst>
          </p:cNvPr>
          <p:cNvSpPr/>
          <p:nvPr/>
        </p:nvSpPr>
        <p:spPr>
          <a:xfrm>
            <a:off x="291402" y="1808703"/>
            <a:ext cx="6420897" cy="4642339"/>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ekstfelt 6">
            <a:extLst>
              <a:ext uri="{FF2B5EF4-FFF2-40B4-BE49-F238E27FC236}">
                <a16:creationId xmlns:a16="http://schemas.microsoft.com/office/drawing/2014/main" id="{E029E73A-1F81-E346-7FF6-7F62D431A83C}"/>
              </a:ext>
            </a:extLst>
          </p:cNvPr>
          <p:cNvSpPr txBox="1"/>
          <p:nvPr/>
        </p:nvSpPr>
        <p:spPr>
          <a:xfrm>
            <a:off x="9728616" y="89736"/>
            <a:ext cx="2617507" cy="276999"/>
          </a:xfrm>
          <a:prstGeom prst="rect">
            <a:avLst/>
          </a:prstGeom>
          <a:noFill/>
        </p:spPr>
        <p:txBody>
          <a:bodyPr wrap="square" rtlCol="0">
            <a:spAutoFit/>
          </a:bodyPr>
          <a:lstStyle/>
          <a:p>
            <a:r>
              <a:rPr lang="da-DK" sz="1200" dirty="0">
                <a:solidFill>
                  <a:schemeClr val="bg1"/>
                </a:solidFill>
              </a:rPr>
              <a:t>Renovering af </a:t>
            </a:r>
            <a:r>
              <a:rPr lang="da-DK" sz="1200" dirty="0" err="1">
                <a:solidFill>
                  <a:schemeClr val="bg1"/>
                </a:solidFill>
              </a:rPr>
              <a:t>trukkede</a:t>
            </a:r>
            <a:r>
              <a:rPr lang="da-DK" sz="1200" dirty="0">
                <a:solidFill>
                  <a:schemeClr val="bg1"/>
                </a:solidFill>
              </a:rPr>
              <a:t> glasruder</a:t>
            </a:r>
          </a:p>
        </p:txBody>
      </p:sp>
      <p:sp>
        <p:nvSpPr>
          <p:cNvPr id="5" name="Tekstfelt 4">
            <a:extLst>
              <a:ext uri="{FF2B5EF4-FFF2-40B4-BE49-F238E27FC236}">
                <a16:creationId xmlns:a16="http://schemas.microsoft.com/office/drawing/2014/main" id="{1EF93820-1680-69B1-CA93-32F466F5CB9A}"/>
              </a:ext>
            </a:extLst>
          </p:cNvPr>
          <p:cNvSpPr txBox="1"/>
          <p:nvPr/>
        </p:nvSpPr>
        <p:spPr>
          <a:xfrm>
            <a:off x="339865" y="1942088"/>
            <a:ext cx="6222776" cy="3985706"/>
          </a:xfrm>
          <a:prstGeom prst="rect">
            <a:avLst/>
          </a:prstGeom>
          <a:noFill/>
        </p:spPr>
        <p:txBody>
          <a:bodyPr wrap="square" rtlCol="0">
            <a:spAutoFit/>
          </a:bodyPr>
          <a:lstStyle/>
          <a:p>
            <a:r>
              <a:rPr lang="da-DK" sz="1100" dirty="0"/>
              <a:t>Vores arbejde med ESG tager udgangspunkt i en lavpraktisk tilgang. For os handler det ikke om at opfinde nye systemer, men om at få bedre styr på det, vi allerede gør  og gøre det mere systematisk over tid.</a:t>
            </a:r>
          </a:p>
          <a:p>
            <a:endParaRPr lang="da-DK" sz="1100" dirty="0"/>
          </a:p>
          <a:p>
            <a:r>
              <a:rPr lang="da-DK" sz="1100" dirty="0"/>
              <a:t>Vi arbejder med udgangspunkt i VSME (</a:t>
            </a:r>
            <a:r>
              <a:rPr lang="da-DK" sz="1100" dirty="0" err="1"/>
              <a:t>Voluntary</a:t>
            </a:r>
            <a:r>
              <a:rPr lang="da-DK" sz="1100" dirty="0"/>
              <a:t> </a:t>
            </a:r>
            <a:r>
              <a:rPr lang="da-DK" sz="1100" dirty="0" err="1"/>
              <a:t>Sustainability</a:t>
            </a:r>
            <a:r>
              <a:rPr lang="da-DK" sz="1100" dirty="0"/>
              <a:t> Reporting Standard for </a:t>
            </a:r>
            <a:r>
              <a:rPr lang="da-DK" sz="1100" dirty="0" err="1"/>
              <a:t>SMEs</a:t>
            </a:r>
            <a:r>
              <a:rPr lang="da-DK" sz="1100" dirty="0"/>
              <a:t>). Det giver os en ramme, der passer til vores størrelse og hverdag, og som hjælper os med at fokusere på det væsentlige uden at gøre arbejdet unødigt komplekst. Vi har valgt basisniveauet som udgangspunkt, fordi det giver en god balance mellem struktur og realisme.</a:t>
            </a:r>
          </a:p>
          <a:p>
            <a:endParaRPr lang="da-DK" sz="1100" dirty="0"/>
          </a:p>
          <a:p>
            <a:r>
              <a:rPr lang="da-DK" sz="1100" dirty="0"/>
              <a:t>I praksis betyder det, at vi arbejder med at indsamle data på de områder, hvor vi ved, vi kan gøre en forskel, og hvor vores samarbejdspartnere i stigende grad efterspørger dokumentation. Det gælder blandt andet forbrug af materialer, håndtering af affald, energiforbrug og transport. Samtidig har vi fokus på vores medarbejdere, sikkerhed og de rammer, vi driver vores virksomhed indenfor.</a:t>
            </a:r>
          </a:p>
          <a:p>
            <a:r>
              <a:rPr lang="da-DK" sz="1100" dirty="0"/>
              <a:t>Vi har en klar ambition om at levere kvalificerede og brugbare data. Det kræver, at vi bygger vores arbejde op trin for trin og sikrer, at de tal, vi rapporterer, også hænger sammen i praksis. Derfor prioriterer vi struktur og kontinuitet frem for hurtige løsninger.</a:t>
            </a:r>
          </a:p>
          <a:p>
            <a:endParaRPr lang="da-DK" sz="1100" dirty="0"/>
          </a:p>
          <a:p>
            <a:r>
              <a:rPr lang="da-DK" sz="1100" dirty="0"/>
              <a:t>Som mellemstor virksomhed er vi afhængige af et tæt samarbejde med kunder, leverandører og øvrige partnere. Vi oplever i stigende grad, at der bliver stillet krav til dokumentation og transparens, og her ser vi vores ESG-arbejde som et vigtigt fundament. Vores mål er at kunne bidrage med data, der er relevante, troværdige og anvendelige i værdikæden.</a:t>
            </a:r>
          </a:p>
          <a:p>
            <a:endParaRPr lang="da-DK" sz="1100" dirty="0"/>
          </a:p>
          <a:p>
            <a:endParaRPr lang="da-DK" sz="1100" dirty="0"/>
          </a:p>
        </p:txBody>
      </p:sp>
      <p:sp>
        <p:nvSpPr>
          <p:cNvPr id="6" name="Pladsholder til slidenummer 5">
            <a:extLst>
              <a:ext uri="{FF2B5EF4-FFF2-40B4-BE49-F238E27FC236}">
                <a16:creationId xmlns:a16="http://schemas.microsoft.com/office/drawing/2014/main" id="{AEE20864-48BE-B0B9-B955-CF286EA0F72D}"/>
              </a:ext>
            </a:extLst>
          </p:cNvPr>
          <p:cNvSpPr>
            <a:spLocks noGrp="1"/>
          </p:cNvSpPr>
          <p:nvPr>
            <p:ph type="sldNum" sz="quarter" idx="12"/>
          </p:nvPr>
        </p:nvSpPr>
        <p:spPr/>
        <p:txBody>
          <a:bodyPr/>
          <a:lstStyle/>
          <a:p>
            <a:fld id="{EB93946D-B42F-4823-902F-AA036186979B}" type="slidenum">
              <a:rPr lang="da-DK" smtClean="0"/>
              <a:t>6</a:t>
            </a:fld>
            <a:endParaRPr lang="da-DK" dirty="0"/>
          </a:p>
        </p:txBody>
      </p:sp>
    </p:spTree>
    <p:extLst>
      <p:ext uri="{BB962C8B-B14F-4D97-AF65-F5344CB8AC3E}">
        <p14:creationId xmlns:p14="http://schemas.microsoft.com/office/powerpoint/2010/main" val="3489974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el 5">
            <a:extLst>
              <a:ext uri="{FF2B5EF4-FFF2-40B4-BE49-F238E27FC236}">
                <a16:creationId xmlns:a16="http://schemas.microsoft.com/office/drawing/2014/main" id="{23E63520-354A-8781-63CF-70AD62E6BFF6}"/>
              </a:ext>
            </a:extLst>
          </p:cNvPr>
          <p:cNvGraphicFramePr>
            <a:graphicFrameLocks noGrp="1"/>
          </p:cNvGraphicFramePr>
          <p:nvPr>
            <p:extLst>
              <p:ext uri="{D42A27DB-BD31-4B8C-83A1-F6EECF244321}">
                <p14:modId xmlns:p14="http://schemas.microsoft.com/office/powerpoint/2010/main" val="2055755399"/>
              </p:ext>
            </p:extLst>
          </p:nvPr>
        </p:nvGraphicFramePr>
        <p:xfrm>
          <a:off x="543910" y="4651952"/>
          <a:ext cx="10618076" cy="1926882"/>
        </p:xfrm>
        <a:graphic>
          <a:graphicData uri="http://schemas.openxmlformats.org/drawingml/2006/table">
            <a:tbl>
              <a:tblPr firstRow="1" bandRow="1">
                <a:tableStyleId>{5C22544A-7EE6-4342-B048-85BDC9FD1C3A}</a:tableStyleId>
              </a:tblPr>
              <a:tblGrid>
                <a:gridCol w="7685081">
                  <a:extLst>
                    <a:ext uri="{9D8B030D-6E8A-4147-A177-3AD203B41FA5}">
                      <a16:colId xmlns:a16="http://schemas.microsoft.com/office/drawing/2014/main" val="3440690133"/>
                    </a:ext>
                  </a:extLst>
                </a:gridCol>
                <a:gridCol w="2932995">
                  <a:extLst>
                    <a:ext uri="{9D8B030D-6E8A-4147-A177-3AD203B41FA5}">
                      <a16:colId xmlns:a16="http://schemas.microsoft.com/office/drawing/2014/main" val="631763866"/>
                    </a:ext>
                  </a:extLst>
                </a:gridCol>
              </a:tblGrid>
              <a:tr h="172372">
                <a:tc>
                  <a:txBody>
                    <a:bodyPr/>
                    <a:lstStyle/>
                    <a:p>
                      <a:r>
                        <a:rPr lang="da-DK" sz="1400" b="1" dirty="0">
                          <a:solidFill>
                            <a:schemeClr val="tx1"/>
                          </a:solidFill>
                          <a:latin typeface="Calibri" panose="020F0502020204030204" pitchFamily="34" charset="0"/>
                          <a:ea typeface="Calibri" panose="020F0502020204030204" pitchFamily="34" charset="0"/>
                          <a:cs typeface="Calibri" panose="020F0502020204030204" pitchFamily="34" charset="0"/>
                        </a:rPr>
                        <a:t>Virksomhed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da-DK" sz="1400" b="0" dirty="0">
                          <a:solidFill>
                            <a:schemeClr val="tx1"/>
                          </a:solidFill>
                          <a:latin typeface="Calibri" panose="020F0502020204030204" pitchFamily="34" charset="0"/>
                          <a:ea typeface="Calibri" panose="020F0502020204030204" pitchFamily="34" charset="0"/>
                          <a:cs typeface="Calibri" panose="020F0502020204030204" pitchFamily="34" charset="0"/>
                        </a:rPr>
                        <a:t>Aktieselskab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883568181"/>
                  </a:ext>
                </a:extLst>
              </a:tr>
              <a:tr h="372402">
                <a:tc>
                  <a:txBody>
                    <a:bodyPr/>
                    <a:lstStyle/>
                    <a:p>
                      <a:r>
                        <a:rPr lang="da-DK" sz="1400" b="1" dirty="0">
                          <a:latin typeface="Calibri" panose="020F0502020204030204" pitchFamily="34" charset="0"/>
                          <a:ea typeface="Calibri" panose="020F0502020204030204" pitchFamily="34" charset="0"/>
                          <a:cs typeface="Calibri" panose="020F0502020204030204" pitchFamily="34" charset="0"/>
                        </a:rPr>
                        <a:t>NACE sektor koder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400" noProof="0" dirty="0">
                          <a:solidFill>
                            <a:schemeClr val="tx1"/>
                          </a:solidFill>
                          <a:latin typeface="+mn-lt"/>
                          <a:cs typeface="Calibri" panose="020F0502020204030204" pitchFamily="34" charset="0"/>
                        </a:rPr>
                        <a:t>433200</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400" noProof="0" dirty="0">
                          <a:solidFill>
                            <a:schemeClr val="tx1"/>
                          </a:solidFill>
                          <a:latin typeface="+mn-lt"/>
                          <a:cs typeface="Calibri" panose="020F0502020204030204" pitchFamily="34" charset="0"/>
                        </a:rPr>
                        <a:t>439100</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400" noProof="0" dirty="0">
                          <a:solidFill>
                            <a:schemeClr val="tx1"/>
                          </a:solidFill>
                          <a:latin typeface="+mn-lt"/>
                          <a:cs typeface="Calibri" panose="020F0502020204030204" pitchFamily="34" charset="0"/>
                        </a:rPr>
                        <a:t>433410</a:t>
                      </a:r>
                      <a:endParaRPr lang="da-DK" sz="1400" noProof="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973990852"/>
                  </a:ext>
                </a:extLst>
              </a:tr>
              <a:tr h="372402">
                <a:tc>
                  <a:txBody>
                    <a:bodyPr/>
                    <a:lstStyle/>
                    <a:p>
                      <a:r>
                        <a:rPr lang="da-DK" sz="1400" b="1" dirty="0">
                          <a:latin typeface="Calibri" panose="020F0502020204030204" pitchFamily="34" charset="0"/>
                          <a:ea typeface="Calibri" panose="020F0502020204030204" pitchFamily="34" charset="0"/>
                          <a:cs typeface="Calibri" panose="020F0502020204030204" pitchFamily="34" charset="0"/>
                        </a:rPr>
                        <a:t>Antal ansatte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da-DK" sz="1400" dirty="0">
                          <a:latin typeface="Calibri" panose="020F0502020204030204" pitchFamily="34" charset="0"/>
                          <a:ea typeface="Calibri" panose="020F0502020204030204" pitchFamily="34" charset="0"/>
                          <a:cs typeface="Calibri" panose="020F0502020204030204" pitchFamily="34" charset="0"/>
                        </a:rPr>
                        <a:t>57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971894603"/>
                  </a:ext>
                </a:extLst>
              </a:tr>
              <a:tr h="372402">
                <a:tc>
                  <a:txBody>
                    <a:bodyPr/>
                    <a:lstStyle/>
                    <a:p>
                      <a:r>
                        <a:rPr lang="da-DK" sz="1400" b="1" dirty="0">
                          <a:latin typeface="Calibri" panose="020F0502020204030204" pitchFamily="34" charset="0"/>
                          <a:ea typeface="Calibri" panose="020F0502020204030204" pitchFamily="34" charset="0"/>
                          <a:cs typeface="Calibri" panose="020F0502020204030204" pitchFamily="34" charset="0"/>
                        </a:rPr>
                        <a:t>Adresse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da-DK" sz="1400" dirty="0" err="1">
                          <a:latin typeface="Calibri" panose="020F0502020204030204" pitchFamily="34" charset="0"/>
                          <a:ea typeface="Calibri" panose="020F0502020204030204" pitchFamily="34" charset="0"/>
                          <a:cs typeface="Calibri" panose="020F0502020204030204" pitchFamily="34" charset="0"/>
                        </a:rPr>
                        <a:t>Sintrupvej</a:t>
                      </a:r>
                      <a:r>
                        <a:rPr lang="da-DK" sz="1400" dirty="0">
                          <a:latin typeface="Calibri" panose="020F0502020204030204" pitchFamily="34" charset="0"/>
                          <a:ea typeface="Calibri" panose="020F0502020204030204" pitchFamily="34" charset="0"/>
                          <a:cs typeface="Calibri" panose="020F0502020204030204" pitchFamily="34" charset="0"/>
                        </a:rPr>
                        <a:t> 61</a:t>
                      </a:r>
                    </a:p>
                    <a:p>
                      <a:r>
                        <a:rPr lang="da-DK" sz="1400" dirty="0">
                          <a:latin typeface="Calibri" panose="020F0502020204030204" pitchFamily="34" charset="0"/>
                          <a:ea typeface="Calibri" panose="020F0502020204030204" pitchFamily="34" charset="0"/>
                          <a:cs typeface="Calibri" panose="020F0502020204030204" pitchFamily="34" charset="0"/>
                        </a:rPr>
                        <a:t>8220 Brabrand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544800806"/>
                  </a:ext>
                </a:extLst>
              </a:tr>
            </a:tbl>
          </a:graphicData>
        </a:graphic>
      </p:graphicFrame>
      <p:graphicFrame>
        <p:nvGraphicFramePr>
          <p:cNvPr id="12" name="Tabel 11">
            <a:extLst>
              <a:ext uri="{FF2B5EF4-FFF2-40B4-BE49-F238E27FC236}">
                <a16:creationId xmlns:a16="http://schemas.microsoft.com/office/drawing/2014/main" id="{CBFC24BB-A873-9A36-5181-2059CE5EFE45}"/>
              </a:ext>
            </a:extLst>
          </p:cNvPr>
          <p:cNvGraphicFramePr>
            <a:graphicFrameLocks noGrp="1"/>
          </p:cNvGraphicFramePr>
          <p:nvPr>
            <p:extLst>
              <p:ext uri="{D42A27DB-BD31-4B8C-83A1-F6EECF244321}">
                <p14:modId xmlns:p14="http://schemas.microsoft.com/office/powerpoint/2010/main" val="45956056"/>
              </p:ext>
            </p:extLst>
          </p:nvPr>
        </p:nvGraphicFramePr>
        <p:xfrm>
          <a:off x="543910" y="1747088"/>
          <a:ext cx="10618076" cy="792556"/>
        </p:xfrm>
        <a:graphic>
          <a:graphicData uri="http://schemas.openxmlformats.org/drawingml/2006/table">
            <a:tbl>
              <a:tblPr firstRow="1" bandRow="1">
                <a:tableStyleId>{5C22544A-7EE6-4342-B048-85BDC9FD1C3A}</a:tableStyleId>
              </a:tblPr>
              <a:tblGrid>
                <a:gridCol w="7685081">
                  <a:extLst>
                    <a:ext uri="{9D8B030D-6E8A-4147-A177-3AD203B41FA5}">
                      <a16:colId xmlns:a16="http://schemas.microsoft.com/office/drawing/2014/main" val="866734173"/>
                    </a:ext>
                  </a:extLst>
                </a:gridCol>
                <a:gridCol w="2932995">
                  <a:extLst>
                    <a:ext uri="{9D8B030D-6E8A-4147-A177-3AD203B41FA5}">
                      <a16:colId xmlns:a16="http://schemas.microsoft.com/office/drawing/2014/main" val="1884060394"/>
                    </a:ext>
                  </a:extLst>
                </a:gridCol>
              </a:tblGrid>
              <a:tr h="2116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400" b="0" kern="1200" spc="-10" dirty="0">
                          <a:solidFill>
                            <a:schemeClr val="tx2"/>
                          </a:solidFill>
                          <a:latin typeface="Calibri" panose="020F0502020204030204" pitchFamily="34" charset="0"/>
                          <a:ea typeface="Calibri" panose="020F0502020204030204" pitchFamily="34" charset="0"/>
                          <a:cs typeface="Calibri" panose="020F0502020204030204" pitchFamily="34" charset="0"/>
                        </a:rPr>
                        <a:t>Opgørelsen er baseret på </a:t>
                      </a:r>
                      <a:r>
                        <a:rPr lang="da-DK" sz="1400" b="1" kern="1200" spc="-10" dirty="0">
                          <a:solidFill>
                            <a:schemeClr val="tx2"/>
                          </a:solidFill>
                          <a:latin typeface="Calibri" panose="020F0502020204030204" pitchFamily="34" charset="0"/>
                          <a:ea typeface="Calibri" panose="020F0502020204030204" pitchFamily="34" charset="0"/>
                          <a:cs typeface="Calibri" panose="020F0502020204030204" pitchFamily="34" charset="0"/>
                        </a:rPr>
                        <a:t>Basismodulet</a:t>
                      </a:r>
                      <a:r>
                        <a:rPr lang="da-DK" sz="1400" b="0" kern="1200" spc="-10" dirty="0">
                          <a:solidFill>
                            <a:schemeClr val="tx2"/>
                          </a:solidFill>
                          <a:latin typeface="Calibri" panose="020F0502020204030204" pitchFamily="34" charset="0"/>
                          <a:ea typeface="Calibri" panose="020F0502020204030204" pitchFamily="34" charset="0"/>
                          <a:cs typeface="Calibri" panose="020F0502020204030204" pitchFamily="34" charset="0"/>
                        </a:rPr>
                        <a:t> i den frivillige SMV-standard </a:t>
                      </a:r>
                      <a:endPar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da-DK" sz="1400" b="0" dirty="0">
                          <a:solidFill>
                            <a:schemeClr val="tx1"/>
                          </a:solidFill>
                          <a:latin typeface="Calibri" panose="020F0502020204030204" pitchFamily="34" charset="0"/>
                          <a:ea typeface="Calibri" panose="020F0502020204030204" pitchFamily="34" charset="0"/>
                          <a:cs typeface="Calibri" panose="020F0502020204030204" pitchFamily="34" charset="0"/>
                        </a:rPr>
                        <a:t>JA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676933141"/>
                  </a:ext>
                </a:extLst>
              </a:tr>
              <a:tr h="4877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400" b="0" kern="1200" spc="-10" dirty="0">
                          <a:solidFill>
                            <a:schemeClr val="tx2"/>
                          </a:solidFill>
                          <a:latin typeface="Calibri" panose="020F0502020204030204" pitchFamily="34" charset="0"/>
                          <a:ea typeface="Calibri" panose="020F0502020204030204" pitchFamily="34" charset="0"/>
                          <a:cs typeface="Calibri" panose="020F0502020204030204" pitchFamily="34" charset="0"/>
                        </a:rPr>
                        <a:t>Opgørelsen er baseret på </a:t>
                      </a:r>
                      <a:r>
                        <a:rPr lang="da-DK" sz="1400" b="1" kern="1200" spc="-10" dirty="0">
                          <a:solidFill>
                            <a:schemeClr val="tx2"/>
                          </a:solidFill>
                          <a:latin typeface="Calibri" panose="020F0502020204030204" pitchFamily="34" charset="0"/>
                          <a:ea typeface="Calibri" panose="020F0502020204030204" pitchFamily="34" charset="0"/>
                          <a:cs typeface="Calibri" panose="020F0502020204030204" pitchFamily="34" charset="0"/>
                        </a:rPr>
                        <a:t>Basismodulet</a:t>
                      </a:r>
                      <a:r>
                        <a:rPr lang="da-DK" sz="1400" b="0" kern="1200" spc="-10" dirty="0">
                          <a:solidFill>
                            <a:schemeClr val="tx2"/>
                          </a:solidFill>
                          <a:latin typeface="Calibri" panose="020F0502020204030204" pitchFamily="34" charset="0"/>
                          <a:ea typeface="Calibri" panose="020F0502020204030204" pitchFamily="34" charset="0"/>
                          <a:cs typeface="Calibri" panose="020F0502020204030204" pitchFamily="34" charset="0"/>
                        </a:rPr>
                        <a:t> og </a:t>
                      </a:r>
                      <a:r>
                        <a:rPr lang="da-DK" sz="1400" b="1" kern="1200" spc="-10" dirty="0">
                          <a:solidFill>
                            <a:schemeClr val="tx2"/>
                          </a:solidFill>
                          <a:latin typeface="Calibri" panose="020F0502020204030204" pitchFamily="34" charset="0"/>
                          <a:ea typeface="Calibri" panose="020F0502020204030204" pitchFamily="34" charset="0"/>
                          <a:cs typeface="Calibri" panose="020F0502020204030204" pitchFamily="34" charset="0"/>
                        </a:rPr>
                        <a:t>Udvidet Modul </a:t>
                      </a:r>
                      <a:r>
                        <a:rPr lang="da-DK" sz="1400" b="0" kern="1200" spc="-10" dirty="0">
                          <a:solidFill>
                            <a:schemeClr val="tx2"/>
                          </a:solidFill>
                          <a:latin typeface="Calibri" panose="020F0502020204030204" pitchFamily="34" charset="0"/>
                          <a:ea typeface="Calibri" panose="020F0502020204030204" pitchFamily="34" charset="0"/>
                          <a:cs typeface="Calibri" panose="020F0502020204030204" pitchFamily="34" charset="0"/>
                        </a:rPr>
                        <a:t>i den frivillige SMV-standard</a:t>
                      </a:r>
                      <a:endPar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da-DK" sz="1400" b="0" dirty="0">
                          <a:solidFill>
                            <a:schemeClr val="tx1"/>
                          </a:solidFill>
                          <a:latin typeface="Calibri" panose="020F0502020204030204" pitchFamily="34" charset="0"/>
                          <a:ea typeface="Calibri" panose="020F0502020204030204" pitchFamily="34" charset="0"/>
                          <a:cs typeface="Calibri" panose="020F0502020204030204" pitchFamily="34" charset="0"/>
                        </a:rPr>
                        <a:t>NEJ</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227698256"/>
                  </a:ext>
                </a:extLst>
              </a:tr>
            </a:tbl>
          </a:graphicData>
        </a:graphic>
      </p:graphicFrame>
      <p:graphicFrame>
        <p:nvGraphicFramePr>
          <p:cNvPr id="14" name="Tabel 13">
            <a:extLst>
              <a:ext uri="{FF2B5EF4-FFF2-40B4-BE49-F238E27FC236}">
                <a16:creationId xmlns:a16="http://schemas.microsoft.com/office/drawing/2014/main" id="{E776B1DC-7807-1283-8F68-F00C68625EFF}"/>
              </a:ext>
            </a:extLst>
          </p:cNvPr>
          <p:cNvGraphicFramePr>
            <a:graphicFrameLocks noGrp="1"/>
          </p:cNvGraphicFramePr>
          <p:nvPr>
            <p:extLst>
              <p:ext uri="{D42A27DB-BD31-4B8C-83A1-F6EECF244321}">
                <p14:modId xmlns:p14="http://schemas.microsoft.com/office/powerpoint/2010/main" val="2499096805"/>
              </p:ext>
            </p:extLst>
          </p:nvPr>
        </p:nvGraphicFramePr>
        <p:xfrm>
          <a:off x="543910" y="3213286"/>
          <a:ext cx="10618076" cy="902145"/>
        </p:xfrm>
        <a:graphic>
          <a:graphicData uri="http://schemas.openxmlformats.org/drawingml/2006/table">
            <a:tbl>
              <a:tblPr firstRow="1" bandRow="1">
                <a:tableStyleId>{5C22544A-7EE6-4342-B048-85BDC9FD1C3A}</a:tableStyleId>
              </a:tblPr>
              <a:tblGrid>
                <a:gridCol w="7685081">
                  <a:extLst>
                    <a:ext uri="{9D8B030D-6E8A-4147-A177-3AD203B41FA5}">
                      <a16:colId xmlns:a16="http://schemas.microsoft.com/office/drawing/2014/main" val="866734173"/>
                    </a:ext>
                  </a:extLst>
                </a:gridCol>
                <a:gridCol w="2932995">
                  <a:extLst>
                    <a:ext uri="{9D8B030D-6E8A-4147-A177-3AD203B41FA5}">
                      <a16:colId xmlns:a16="http://schemas.microsoft.com/office/drawing/2014/main" val="1884060394"/>
                    </a:ext>
                  </a:extLst>
                </a:gridCol>
              </a:tblGrid>
              <a:tr h="2592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400" b="0" kern="1200" spc="-10" dirty="0">
                          <a:solidFill>
                            <a:schemeClr val="tx2"/>
                          </a:solidFill>
                          <a:latin typeface="Calibri" panose="020F0502020204030204" pitchFamily="34" charset="0"/>
                          <a:ea typeface="Calibri" panose="020F0502020204030204" pitchFamily="34" charset="0"/>
                          <a:cs typeface="Calibri" panose="020F0502020204030204" pitchFamily="34" charset="0"/>
                        </a:rPr>
                        <a:t>Opgørelsen er udarbejdet på </a:t>
                      </a:r>
                      <a:r>
                        <a:rPr lang="da-DK" sz="1400" b="1" kern="1200" spc="-10" dirty="0">
                          <a:solidFill>
                            <a:schemeClr val="tx2"/>
                          </a:solidFill>
                          <a:latin typeface="Calibri" panose="020F0502020204030204" pitchFamily="34" charset="0"/>
                          <a:ea typeface="Calibri" panose="020F0502020204030204" pitchFamily="34" charset="0"/>
                          <a:cs typeface="Calibri" panose="020F0502020204030204" pitchFamily="34" charset="0"/>
                        </a:rPr>
                        <a:t>individuel basis </a:t>
                      </a:r>
                      <a:r>
                        <a:rPr lang="da-DK" sz="1400" b="0" kern="1200" spc="-10" dirty="0">
                          <a:solidFill>
                            <a:schemeClr val="tx2"/>
                          </a:solidFill>
                          <a:latin typeface="Calibri" panose="020F0502020204030204" pitchFamily="34" charset="0"/>
                          <a:ea typeface="Calibri" panose="020F0502020204030204" pitchFamily="34" charset="0"/>
                          <a:cs typeface="Calibri" panose="020F0502020204030204" pitchFamily="34" charset="0"/>
                        </a:rPr>
                        <a:t>(dvs. opgørelsen dækker ikke eventuelle datterselskaber)</a:t>
                      </a:r>
                      <a:endPar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da-DK" sz="1400" b="0" dirty="0">
                          <a:solidFill>
                            <a:schemeClr val="tx1"/>
                          </a:solidFill>
                          <a:latin typeface="Calibri" panose="020F0502020204030204" pitchFamily="34" charset="0"/>
                          <a:ea typeface="Calibri" panose="020F0502020204030204" pitchFamily="34" charset="0"/>
                          <a:cs typeface="Calibri" panose="020F0502020204030204" pitchFamily="34" charset="0"/>
                        </a:rPr>
                        <a:t>JA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676933141"/>
                  </a:ext>
                </a:extLst>
              </a:tr>
              <a:tr h="5973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400" b="0" kern="1200" spc="-10" dirty="0">
                          <a:solidFill>
                            <a:schemeClr val="tx2"/>
                          </a:solidFill>
                          <a:latin typeface="Calibri" panose="020F0502020204030204" pitchFamily="34" charset="0"/>
                          <a:ea typeface="Calibri" panose="020F0502020204030204" pitchFamily="34" charset="0"/>
                          <a:cs typeface="Calibri" panose="020F0502020204030204" pitchFamily="34" charset="0"/>
                        </a:rPr>
                        <a:t>Opgørelsen er udarbejdet på et </a:t>
                      </a:r>
                      <a:r>
                        <a:rPr lang="da-DK" sz="1400" b="1" kern="1200" spc="-10" dirty="0">
                          <a:solidFill>
                            <a:schemeClr val="tx2"/>
                          </a:solidFill>
                          <a:latin typeface="Calibri" panose="020F0502020204030204" pitchFamily="34" charset="0"/>
                          <a:ea typeface="Calibri" panose="020F0502020204030204" pitchFamily="34" charset="0"/>
                          <a:cs typeface="Calibri" panose="020F0502020204030204" pitchFamily="34" charset="0"/>
                        </a:rPr>
                        <a:t>konsolideret grundlag </a:t>
                      </a:r>
                      <a:r>
                        <a:rPr lang="da-DK" sz="1400" b="0" kern="1200" spc="-10" dirty="0">
                          <a:solidFill>
                            <a:schemeClr val="tx2"/>
                          </a:solidFill>
                          <a:latin typeface="Calibri" panose="020F0502020204030204" pitchFamily="34" charset="0"/>
                          <a:ea typeface="Calibri" panose="020F0502020204030204" pitchFamily="34" charset="0"/>
                          <a:cs typeface="Calibri" panose="020F0502020204030204" pitchFamily="34" charset="0"/>
                        </a:rPr>
                        <a:t>(dvs. opgørelsen omfatter virksomhedens datterselskaber) </a:t>
                      </a:r>
                      <a:endParaRPr lang="en-GB" sz="1400" b="0" dirty="0">
                        <a:solidFill>
                          <a:schemeClr val="tx2"/>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da-DK" sz="1400" b="0" dirty="0">
                          <a:solidFill>
                            <a:schemeClr val="tx1"/>
                          </a:solidFill>
                          <a:latin typeface="Calibri" panose="020F0502020204030204" pitchFamily="34" charset="0"/>
                          <a:ea typeface="Calibri" panose="020F0502020204030204" pitchFamily="34" charset="0"/>
                          <a:cs typeface="Calibri" panose="020F0502020204030204" pitchFamily="34" charset="0"/>
                        </a:rPr>
                        <a:t>NEJ</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227698256"/>
                  </a:ext>
                </a:extLst>
              </a:tr>
            </a:tbl>
          </a:graphicData>
        </a:graphic>
      </p:graphicFrame>
      <p:sp>
        <p:nvSpPr>
          <p:cNvPr id="15" name="Rektangel 14">
            <a:extLst>
              <a:ext uri="{FF2B5EF4-FFF2-40B4-BE49-F238E27FC236}">
                <a16:creationId xmlns:a16="http://schemas.microsoft.com/office/drawing/2014/main" id="{2EF169B0-9F1F-B097-14CC-A432944E9D04}"/>
              </a:ext>
            </a:extLst>
          </p:cNvPr>
          <p:cNvSpPr/>
          <p:nvPr/>
        </p:nvSpPr>
        <p:spPr>
          <a:xfrm>
            <a:off x="399392" y="298289"/>
            <a:ext cx="10972799" cy="773765"/>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200" b="1" noProof="0"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Grundlag for udarbejdelse – B1</a:t>
            </a:r>
          </a:p>
        </p:txBody>
      </p:sp>
      <p:sp>
        <p:nvSpPr>
          <p:cNvPr id="16" name="Rektangel 15">
            <a:extLst>
              <a:ext uri="{FF2B5EF4-FFF2-40B4-BE49-F238E27FC236}">
                <a16:creationId xmlns:a16="http://schemas.microsoft.com/office/drawing/2014/main" id="{B20CC3AE-2C67-1755-D270-F0E919F11A91}"/>
              </a:ext>
            </a:extLst>
          </p:cNvPr>
          <p:cNvSpPr/>
          <p:nvPr/>
        </p:nvSpPr>
        <p:spPr>
          <a:xfrm>
            <a:off x="399393" y="1059131"/>
            <a:ext cx="10972798" cy="108312"/>
          </a:xfrm>
          <a:prstGeom prst="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noProof="0" dirty="0"/>
          </a:p>
        </p:txBody>
      </p:sp>
      <p:sp>
        <p:nvSpPr>
          <p:cNvPr id="2" name="Pladsholder til slidenummer 1">
            <a:extLst>
              <a:ext uri="{FF2B5EF4-FFF2-40B4-BE49-F238E27FC236}">
                <a16:creationId xmlns:a16="http://schemas.microsoft.com/office/drawing/2014/main" id="{5D056ABB-1A9B-0AFC-E152-CE3624869660}"/>
              </a:ext>
            </a:extLst>
          </p:cNvPr>
          <p:cNvSpPr>
            <a:spLocks noGrp="1"/>
          </p:cNvSpPr>
          <p:nvPr>
            <p:ph type="sldNum" sz="quarter" idx="12"/>
          </p:nvPr>
        </p:nvSpPr>
        <p:spPr/>
        <p:txBody>
          <a:bodyPr/>
          <a:lstStyle/>
          <a:p>
            <a:fld id="{EB93946D-B42F-4823-902F-AA036186979B}" type="slidenum">
              <a:rPr lang="da-DK" smtClean="0"/>
              <a:t>7</a:t>
            </a:fld>
            <a:endParaRPr lang="da-DK" dirty="0"/>
          </a:p>
        </p:txBody>
      </p:sp>
    </p:spTree>
    <p:extLst>
      <p:ext uri="{BB962C8B-B14F-4D97-AF65-F5344CB8AC3E}">
        <p14:creationId xmlns:p14="http://schemas.microsoft.com/office/powerpoint/2010/main" val="17489713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9D4288-777C-F208-12B5-297B2DC6F712}"/>
            </a:ext>
          </a:extLst>
        </p:cNvPr>
        <p:cNvGrpSpPr/>
        <p:nvPr/>
      </p:nvGrpSpPr>
      <p:grpSpPr>
        <a:xfrm>
          <a:off x="0" y="0"/>
          <a:ext cx="0" cy="0"/>
          <a:chOff x="0" y="0"/>
          <a:chExt cx="0" cy="0"/>
        </a:xfrm>
      </p:grpSpPr>
      <p:pic>
        <p:nvPicPr>
          <p:cNvPr id="7" name="Billede 6" descr="Et billede, der indeholder grå, sort-hvid, mønster, kunst">
            <a:extLst>
              <a:ext uri="{FF2B5EF4-FFF2-40B4-BE49-F238E27FC236}">
                <a16:creationId xmlns:a16="http://schemas.microsoft.com/office/drawing/2014/main" id="{100E1803-54A8-739C-350B-F94D8F6864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1" y="0"/>
            <a:ext cx="12188259" cy="6858000"/>
          </a:xfrm>
          <a:prstGeom prst="rect">
            <a:avLst/>
          </a:prstGeom>
        </p:spPr>
      </p:pic>
      <p:sp>
        <p:nvSpPr>
          <p:cNvPr id="5" name="Rektangel 4">
            <a:extLst>
              <a:ext uri="{FF2B5EF4-FFF2-40B4-BE49-F238E27FC236}">
                <a16:creationId xmlns:a16="http://schemas.microsoft.com/office/drawing/2014/main" id="{7578D665-0E47-13F9-ED00-C1402B607042}"/>
              </a:ext>
            </a:extLst>
          </p:cNvPr>
          <p:cNvSpPr/>
          <p:nvPr/>
        </p:nvSpPr>
        <p:spPr>
          <a:xfrm>
            <a:off x="0" y="771256"/>
            <a:ext cx="7477195" cy="1110343"/>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2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ESG-hovedresultater</a:t>
            </a:r>
          </a:p>
        </p:txBody>
      </p:sp>
      <p:sp>
        <p:nvSpPr>
          <p:cNvPr id="6" name="Rektangel 5">
            <a:extLst>
              <a:ext uri="{FF2B5EF4-FFF2-40B4-BE49-F238E27FC236}">
                <a16:creationId xmlns:a16="http://schemas.microsoft.com/office/drawing/2014/main" id="{EE3398CE-0287-E51A-3E3D-EDCD5B29B7F5}"/>
              </a:ext>
            </a:extLst>
          </p:cNvPr>
          <p:cNvSpPr/>
          <p:nvPr/>
        </p:nvSpPr>
        <p:spPr>
          <a:xfrm>
            <a:off x="1" y="1896244"/>
            <a:ext cx="7477194" cy="111968"/>
          </a:xfrm>
          <a:prstGeom prst="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 name="Rektangel 57">
            <a:extLst>
              <a:ext uri="{FF2B5EF4-FFF2-40B4-BE49-F238E27FC236}">
                <a16:creationId xmlns:a16="http://schemas.microsoft.com/office/drawing/2014/main" id="{72596B0C-0153-3F01-4B88-AE3AA5C4746B}"/>
              </a:ext>
            </a:extLst>
          </p:cNvPr>
          <p:cNvSpPr/>
          <p:nvPr/>
        </p:nvSpPr>
        <p:spPr>
          <a:xfrm>
            <a:off x="2294348" y="3606800"/>
            <a:ext cx="1852868" cy="2832100"/>
          </a:xfrm>
          <a:prstGeom prst="rect">
            <a:avLst/>
          </a:prstGeom>
          <a:solidFill>
            <a:schemeClr val="bg2"/>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051" name="Rektangel 2050">
            <a:extLst>
              <a:ext uri="{FF2B5EF4-FFF2-40B4-BE49-F238E27FC236}">
                <a16:creationId xmlns:a16="http://schemas.microsoft.com/office/drawing/2014/main" id="{5E5BF757-19EF-1FD8-C5F5-6647EA8A9AE8}"/>
              </a:ext>
            </a:extLst>
          </p:cNvPr>
          <p:cNvSpPr/>
          <p:nvPr/>
        </p:nvSpPr>
        <p:spPr>
          <a:xfrm>
            <a:off x="4243132" y="3606800"/>
            <a:ext cx="1852868" cy="2832100"/>
          </a:xfrm>
          <a:prstGeom prst="rect">
            <a:avLst/>
          </a:prstGeom>
          <a:solidFill>
            <a:schemeClr val="bg2"/>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053" name="Rektangel 2052">
            <a:extLst>
              <a:ext uri="{FF2B5EF4-FFF2-40B4-BE49-F238E27FC236}">
                <a16:creationId xmlns:a16="http://schemas.microsoft.com/office/drawing/2014/main" id="{6FF89AE5-3A11-1292-8989-A8C6B7C63E61}"/>
              </a:ext>
            </a:extLst>
          </p:cNvPr>
          <p:cNvSpPr/>
          <p:nvPr/>
        </p:nvSpPr>
        <p:spPr>
          <a:xfrm>
            <a:off x="6191916" y="3606800"/>
            <a:ext cx="1852868" cy="2832100"/>
          </a:xfrm>
          <a:prstGeom prst="rect">
            <a:avLst/>
          </a:prstGeom>
          <a:solidFill>
            <a:schemeClr val="bg2"/>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055" name="Rektangel 2054">
            <a:extLst>
              <a:ext uri="{FF2B5EF4-FFF2-40B4-BE49-F238E27FC236}">
                <a16:creationId xmlns:a16="http://schemas.microsoft.com/office/drawing/2014/main" id="{3CC99849-1E65-1796-CCF5-6257A4F1A541}"/>
              </a:ext>
            </a:extLst>
          </p:cNvPr>
          <p:cNvSpPr/>
          <p:nvPr/>
        </p:nvSpPr>
        <p:spPr>
          <a:xfrm>
            <a:off x="8123306" y="3606800"/>
            <a:ext cx="1852868" cy="2832100"/>
          </a:xfrm>
          <a:prstGeom prst="rect">
            <a:avLst/>
          </a:prstGeom>
          <a:solidFill>
            <a:schemeClr val="bg2"/>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56" name="Rektangel 2055">
            <a:extLst>
              <a:ext uri="{FF2B5EF4-FFF2-40B4-BE49-F238E27FC236}">
                <a16:creationId xmlns:a16="http://schemas.microsoft.com/office/drawing/2014/main" id="{A9BD2E14-436A-7DF5-6F84-0E5258DF76B3}"/>
              </a:ext>
            </a:extLst>
          </p:cNvPr>
          <p:cNvSpPr/>
          <p:nvPr/>
        </p:nvSpPr>
        <p:spPr>
          <a:xfrm>
            <a:off x="10054696" y="3606800"/>
            <a:ext cx="1852868" cy="28321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059" name="Tekstfelt 2058">
            <a:extLst>
              <a:ext uri="{FF2B5EF4-FFF2-40B4-BE49-F238E27FC236}">
                <a16:creationId xmlns:a16="http://schemas.microsoft.com/office/drawing/2014/main" id="{F703882F-159F-E641-923C-478D2BD36509}"/>
              </a:ext>
            </a:extLst>
          </p:cNvPr>
          <p:cNvSpPr txBox="1"/>
          <p:nvPr/>
        </p:nvSpPr>
        <p:spPr>
          <a:xfrm>
            <a:off x="2484402" y="3777690"/>
            <a:ext cx="1474294" cy="369332"/>
          </a:xfrm>
          <a:prstGeom prst="rect">
            <a:avLst/>
          </a:prstGeom>
          <a:noFill/>
        </p:spPr>
        <p:txBody>
          <a:bodyPr wrap="square" rtlCol="0">
            <a:spAutoFit/>
          </a:bodyPr>
          <a:lstStyle/>
          <a:p>
            <a:pPr algn="ctr"/>
            <a:r>
              <a:rPr lang="da-DK" dirty="0"/>
              <a:t>Ansatte</a:t>
            </a:r>
          </a:p>
        </p:txBody>
      </p:sp>
      <p:sp>
        <p:nvSpPr>
          <p:cNvPr id="2061" name="Tekstfelt 2060">
            <a:extLst>
              <a:ext uri="{FF2B5EF4-FFF2-40B4-BE49-F238E27FC236}">
                <a16:creationId xmlns:a16="http://schemas.microsoft.com/office/drawing/2014/main" id="{5B059C5E-4F2A-BA0A-568F-A203BAD8EA33}"/>
              </a:ext>
            </a:extLst>
          </p:cNvPr>
          <p:cNvSpPr txBox="1"/>
          <p:nvPr/>
        </p:nvSpPr>
        <p:spPr>
          <a:xfrm>
            <a:off x="4467688" y="3780317"/>
            <a:ext cx="1474294" cy="369332"/>
          </a:xfrm>
          <a:prstGeom prst="rect">
            <a:avLst/>
          </a:prstGeom>
          <a:noFill/>
        </p:spPr>
        <p:txBody>
          <a:bodyPr wrap="square" rtlCol="0">
            <a:spAutoFit/>
          </a:bodyPr>
          <a:lstStyle/>
          <a:p>
            <a:pPr algn="ctr"/>
            <a:r>
              <a:rPr lang="da-DK" dirty="0"/>
              <a:t>Forretning</a:t>
            </a:r>
          </a:p>
        </p:txBody>
      </p:sp>
      <p:sp>
        <p:nvSpPr>
          <p:cNvPr id="2062" name="Tekstfelt 2061">
            <a:extLst>
              <a:ext uri="{FF2B5EF4-FFF2-40B4-BE49-F238E27FC236}">
                <a16:creationId xmlns:a16="http://schemas.microsoft.com/office/drawing/2014/main" id="{E0C57126-92D3-648D-CDAB-605380859E55}"/>
              </a:ext>
            </a:extLst>
          </p:cNvPr>
          <p:cNvSpPr txBox="1"/>
          <p:nvPr/>
        </p:nvSpPr>
        <p:spPr>
          <a:xfrm>
            <a:off x="6381203" y="3780317"/>
            <a:ext cx="1474294" cy="369332"/>
          </a:xfrm>
          <a:prstGeom prst="rect">
            <a:avLst/>
          </a:prstGeom>
          <a:noFill/>
        </p:spPr>
        <p:txBody>
          <a:bodyPr wrap="square" rtlCol="0">
            <a:spAutoFit/>
          </a:bodyPr>
          <a:lstStyle/>
          <a:p>
            <a:pPr algn="ctr"/>
            <a:r>
              <a:rPr lang="da-DK" dirty="0"/>
              <a:t>Sygefravær</a:t>
            </a:r>
          </a:p>
        </p:txBody>
      </p:sp>
      <p:sp>
        <p:nvSpPr>
          <p:cNvPr id="2063" name="Tekstfelt 2062">
            <a:extLst>
              <a:ext uri="{FF2B5EF4-FFF2-40B4-BE49-F238E27FC236}">
                <a16:creationId xmlns:a16="http://schemas.microsoft.com/office/drawing/2014/main" id="{B69AD32D-0EF8-1788-1A30-0FE1F4215FE5}"/>
              </a:ext>
            </a:extLst>
          </p:cNvPr>
          <p:cNvSpPr txBox="1"/>
          <p:nvPr/>
        </p:nvSpPr>
        <p:spPr>
          <a:xfrm>
            <a:off x="8234071" y="3780317"/>
            <a:ext cx="1640627" cy="369332"/>
          </a:xfrm>
          <a:prstGeom prst="rect">
            <a:avLst/>
          </a:prstGeom>
          <a:noFill/>
        </p:spPr>
        <p:txBody>
          <a:bodyPr wrap="square" rtlCol="0">
            <a:spAutoFit/>
          </a:bodyPr>
          <a:lstStyle/>
          <a:p>
            <a:pPr algn="ctr"/>
            <a:r>
              <a:rPr lang="da-DK" dirty="0"/>
              <a:t>Kønsfordeling</a:t>
            </a:r>
          </a:p>
        </p:txBody>
      </p:sp>
      <p:sp>
        <p:nvSpPr>
          <p:cNvPr id="2064" name="Tekstfelt 2063">
            <a:extLst>
              <a:ext uri="{FF2B5EF4-FFF2-40B4-BE49-F238E27FC236}">
                <a16:creationId xmlns:a16="http://schemas.microsoft.com/office/drawing/2014/main" id="{F5FE73D5-6162-492A-96CB-9A56E522A7E7}"/>
              </a:ext>
            </a:extLst>
          </p:cNvPr>
          <p:cNvSpPr txBox="1"/>
          <p:nvPr/>
        </p:nvSpPr>
        <p:spPr>
          <a:xfrm>
            <a:off x="10086939" y="3777690"/>
            <a:ext cx="1765057" cy="369332"/>
          </a:xfrm>
          <a:prstGeom prst="rect">
            <a:avLst/>
          </a:prstGeom>
          <a:noFill/>
        </p:spPr>
        <p:txBody>
          <a:bodyPr wrap="square" rtlCol="0">
            <a:spAutoFit/>
          </a:bodyPr>
          <a:lstStyle/>
          <a:p>
            <a:pPr algn="ctr"/>
            <a:r>
              <a:rPr lang="da-DK" dirty="0"/>
              <a:t>Arbejdsulykker</a:t>
            </a:r>
          </a:p>
        </p:txBody>
      </p:sp>
      <p:pic>
        <p:nvPicPr>
          <p:cNvPr id="2066" name="Grafik 2065" descr="Forbindelser med massiv udfyldning">
            <a:extLst>
              <a:ext uri="{FF2B5EF4-FFF2-40B4-BE49-F238E27FC236}">
                <a16:creationId xmlns:a16="http://schemas.microsoft.com/office/drawing/2014/main" id="{AB5363FF-77EE-35E0-BC48-51B84047FB9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776889" y="4147022"/>
            <a:ext cx="914400" cy="914400"/>
          </a:xfrm>
          <a:prstGeom prst="rect">
            <a:avLst/>
          </a:prstGeom>
        </p:spPr>
      </p:pic>
      <p:pic>
        <p:nvPicPr>
          <p:cNvPr id="2070" name="Grafik 2069" descr="Fabrik kontur">
            <a:extLst>
              <a:ext uri="{FF2B5EF4-FFF2-40B4-BE49-F238E27FC236}">
                <a16:creationId xmlns:a16="http://schemas.microsoft.com/office/drawing/2014/main" id="{DAF797B6-B001-FDFF-1746-26FE69243CF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747635" y="4181915"/>
            <a:ext cx="914400" cy="914400"/>
          </a:xfrm>
          <a:prstGeom prst="rect">
            <a:avLst/>
          </a:prstGeom>
        </p:spPr>
      </p:pic>
      <p:pic>
        <p:nvPicPr>
          <p:cNvPr id="2072" name="Grafik 2071" descr="feber kontur">
            <a:extLst>
              <a:ext uri="{FF2B5EF4-FFF2-40B4-BE49-F238E27FC236}">
                <a16:creationId xmlns:a16="http://schemas.microsoft.com/office/drawing/2014/main" id="{D8E9852E-9F3B-2A56-8444-0C82C5BEB2A2}"/>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749836" y="4223200"/>
            <a:ext cx="914400" cy="914400"/>
          </a:xfrm>
          <a:prstGeom prst="rect">
            <a:avLst/>
          </a:prstGeom>
        </p:spPr>
      </p:pic>
      <p:pic>
        <p:nvPicPr>
          <p:cNvPr id="2074" name="Grafik 2073" descr="Køn kontur">
            <a:extLst>
              <a:ext uri="{FF2B5EF4-FFF2-40B4-BE49-F238E27FC236}">
                <a16:creationId xmlns:a16="http://schemas.microsoft.com/office/drawing/2014/main" id="{BFD88543-BEFF-FB3C-F5F5-D747B147D8E6}"/>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8592540" y="4223200"/>
            <a:ext cx="914400" cy="914400"/>
          </a:xfrm>
          <a:prstGeom prst="rect">
            <a:avLst/>
          </a:prstGeom>
        </p:spPr>
      </p:pic>
      <p:pic>
        <p:nvPicPr>
          <p:cNvPr id="2076" name="Grafik 2075" descr="Klæbende bandage kontur">
            <a:extLst>
              <a:ext uri="{FF2B5EF4-FFF2-40B4-BE49-F238E27FC236}">
                <a16:creationId xmlns:a16="http://schemas.microsoft.com/office/drawing/2014/main" id="{0E3DEB41-532D-3772-77FD-5139535E8714}"/>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0523930" y="4223200"/>
            <a:ext cx="914400" cy="914400"/>
          </a:xfrm>
          <a:prstGeom prst="rect">
            <a:avLst/>
          </a:prstGeom>
        </p:spPr>
      </p:pic>
      <p:sp>
        <p:nvSpPr>
          <p:cNvPr id="2" name="Tekstfelt 1">
            <a:extLst>
              <a:ext uri="{FF2B5EF4-FFF2-40B4-BE49-F238E27FC236}">
                <a16:creationId xmlns:a16="http://schemas.microsoft.com/office/drawing/2014/main" id="{388A74AB-4322-9CF2-F359-77FA3F8E880B}"/>
              </a:ext>
            </a:extLst>
          </p:cNvPr>
          <p:cNvSpPr txBox="1"/>
          <p:nvPr/>
        </p:nvSpPr>
        <p:spPr>
          <a:xfrm>
            <a:off x="2465825" y="5066211"/>
            <a:ext cx="1536527" cy="461665"/>
          </a:xfrm>
          <a:prstGeom prst="rect">
            <a:avLst/>
          </a:prstGeom>
          <a:noFill/>
        </p:spPr>
        <p:txBody>
          <a:bodyPr wrap="square" rtlCol="0">
            <a:spAutoFit/>
          </a:bodyPr>
          <a:lstStyle/>
          <a:p>
            <a:pPr algn="ctr"/>
            <a:r>
              <a:rPr lang="da-DK" sz="24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57</a:t>
            </a:r>
          </a:p>
        </p:txBody>
      </p:sp>
      <p:sp>
        <p:nvSpPr>
          <p:cNvPr id="4" name="Tekstfelt 3">
            <a:extLst>
              <a:ext uri="{FF2B5EF4-FFF2-40B4-BE49-F238E27FC236}">
                <a16:creationId xmlns:a16="http://schemas.microsoft.com/office/drawing/2014/main" id="{FE45C8B8-1E12-39C7-D567-FD62B563B2A2}"/>
              </a:ext>
            </a:extLst>
          </p:cNvPr>
          <p:cNvSpPr txBox="1"/>
          <p:nvPr/>
        </p:nvSpPr>
        <p:spPr>
          <a:xfrm>
            <a:off x="4287631" y="5127766"/>
            <a:ext cx="1694697" cy="830997"/>
          </a:xfrm>
          <a:prstGeom prst="rect">
            <a:avLst/>
          </a:prstGeom>
          <a:noFill/>
        </p:spPr>
        <p:txBody>
          <a:bodyPr wrap="square" rtlCol="0">
            <a:spAutoFit/>
          </a:bodyPr>
          <a:lstStyle/>
          <a:p>
            <a:pPr algn="ctr"/>
            <a:r>
              <a:rPr lang="da-DK" sz="24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3546,41 t/CO2e</a:t>
            </a:r>
          </a:p>
        </p:txBody>
      </p:sp>
      <p:sp>
        <p:nvSpPr>
          <p:cNvPr id="8" name="Tekstfelt 7">
            <a:extLst>
              <a:ext uri="{FF2B5EF4-FFF2-40B4-BE49-F238E27FC236}">
                <a16:creationId xmlns:a16="http://schemas.microsoft.com/office/drawing/2014/main" id="{40D20983-B78E-8DAF-FC62-AB7C3833DB8F}"/>
              </a:ext>
            </a:extLst>
          </p:cNvPr>
          <p:cNvSpPr txBox="1"/>
          <p:nvPr/>
        </p:nvSpPr>
        <p:spPr>
          <a:xfrm>
            <a:off x="6350086" y="5112378"/>
            <a:ext cx="1536527" cy="461665"/>
          </a:xfrm>
          <a:prstGeom prst="rect">
            <a:avLst/>
          </a:prstGeom>
          <a:noFill/>
        </p:spPr>
        <p:txBody>
          <a:bodyPr wrap="square" rtlCol="0">
            <a:spAutoFit/>
          </a:bodyPr>
          <a:lstStyle/>
          <a:p>
            <a:pPr algn="ctr"/>
            <a:r>
              <a:rPr lang="da-DK" sz="24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5,39 %</a:t>
            </a:r>
          </a:p>
        </p:txBody>
      </p:sp>
      <p:sp>
        <p:nvSpPr>
          <p:cNvPr id="9" name="Tekstfelt 8">
            <a:extLst>
              <a:ext uri="{FF2B5EF4-FFF2-40B4-BE49-F238E27FC236}">
                <a16:creationId xmlns:a16="http://schemas.microsoft.com/office/drawing/2014/main" id="{966328A0-0BB9-CD52-F8B2-E20569ECCB0A}"/>
              </a:ext>
            </a:extLst>
          </p:cNvPr>
          <p:cNvSpPr txBox="1"/>
          <p:nvPr/>
        </p:nvSpPr>
        <p:spPr>
          <a:xfrm>
            <a:off x="8338171" y="5112378"/>
            <a:ext cx="1536527" cy="830997"/>
          </a:xfrm>
          <a:prstGeom prst="rect">
            <a:avLst/>
          </a:prstGeom>
          <a:noFill/>
        </p:spPr>
        <p:txBody>
          <a:bodyPr wrap="square" rtlCol="0">
            <a:spAutoFit/>
          </a:bodyPr>
          <a:lstStyle/>
          <a:p>
            <a:pPr algn="ctr"/>
            <a:r>
              <a:rPr lang="da-DK" sz="24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87,72%</a:t>
            </a:r>
          </a:p>
          <a:p>
            <a:pPr algn="ctr"/>
            <a:r>
              <a:rPr lang="da-DK" sz="24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12,28%</a:t>
            </a:r>
          </a:p>
        </p:txBody>
      </p:sp>
      <p:sp>
        <p:nvSpPr>
          <p:cNvPr id="10" name="Tekstfelt 9">
            <a:extLst>
              <a:ext uri="{FF2B5EF4-FFF2-40B4-BE49-F238E27FC236}">
                <a16:creationId xmlns:a16="http://schemas.microsoft.com/office/drawing/2014/main" id="{1FA20366-907A-89AC-D65A-8CDB8B75316E}"/>
              </a:ext>
            </a:extLst>
          </p:cNvPr>
          <p:cNvSpPr txBox="1"/>
          <p:nvPr/>
        </p:nvSpPr>
        <p:spPr>
          <a:xfrm>
            <a:off x="10201203" y="5112378"/>
            <a:ext cx="1536527" cy="461665"/>
          </a:xfrm>
          <a:prstGeom prst="rect">
            <a:avLst/>
          </a:prstGeom>
          <a:noFill/>
        </p:spPr>
        <p:txBody>
          <a:bodyPr wrap="square" rtlCol="0">
            <a:spAutoFit/>
          </a:bodyPr>
          <a:lstStyle/>
          <a:p>
            <a:pPr algn="ctr"/>
            <a:r>
              <a:rPr lang="da-DK" sz="24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4</a:t>
            </a:r>
          </a:p>
        </p:txBody>
      </p:sp>
      <p:sp>
        <p:nvSpPr>
          <p:cNvPr id="13" name="Tekstfelt 12">
            <a:extLst>
              <a:ext uri="{FF2B5EF4-FFF2-40B4-BE49-F238E27FC236}">
                <a16:creationId xmlns:a16="http://schemas.microsoft.com/office/drawing/2014/main" id="{CD4AEA30-400F-3964-0E67-359D74C46C5E}"/>
              </a:ext>
            </a:extLst>
          </p:cNvPr>
          <p:cNvSpPr txBox="1"/>
          <p:nvPr/>
        </p:nvSpPr>
        <p:spPr>
          <a:xfrm>
            <a:off x="4467688" y="5995980"/>
            <a:ext cx="909961" cy="369332"/>
          </a:xfrm>
          <a:prstGeom prst="rect">
            <a:avLst/>
          </a:prstGeom>
          <a:noFill/>
        </p:spPr>
        <p:txBody>
          <a:bodyPr wrap="square" rtlCol="0">
            <a:spAutoFit/>
          </a:bodyPr>
          <a:lstStyle/>
          <a:p>
            <a:endParaRPr lang="da-DK" dirty="0"/>
          </a:p>
        </p:txBody>
      </p:sp>
      <p:sp>
        <p:nvSpPr>
          <p:cNvPr id="17" name="Pladsholder til slidenummer 16">
            <a:extLst>
              <a:ext uri="{FF2B5EF4-FFF2-40B4-BE49-F238E27FC236}">
                <a16:creationId xmlns:a16="http://schemas.microsoft.com/office/drawing/2014/main" id="{4003C32A-0ACE-D348-CCF6-672E14D17A06}"/>
              </a:ext>
            </a:extLst>
          </p:cNvPr>
          <p:cNvSpPr>
            <a:spLocks noGrp="1"/>
          </p:cNvSpPr>
          <p:nvPr>
            <p:ph type="sldNum" sz="quarter" idx="12"/>
          </p:nvPr>
        </p:nvSpPr>
        <p:spPr/>
        <p:txBody>
          <a:bodyPr/>
          <a:lstStyle/>
          <a:p>
            <a:fld id="{EB93946D-B42F-4823-902F-AA036186979B}" type="slidenum">
              <a:rPr lang="da-DK" smtClean="0"/>
              <a:t>8</a:t>
            </a:fld>
            <a:endParaRPr lang="da-DK" dirty="0"/>
          </a:p>
        </p:txBody>
      </p:sp>
      <p:sp>
        <p:nvSpPr>
          <p:cNvPr id="18" name="Rektangel 17">
            <a:extLst>
              <a:ext uri="{FF2B5EF4-FFF2-40B4-BE49-F238E27FC236}">
                <a16:creationId xmlns:a16="http://schemas.microsoft.com/office/drawing/2014/main" id="{2B0FDEB0-C5CF-CAAE-0BDB-4E42257F6FE1}"/>
              </a:ext>
            </a:extLst>
          </p:cNvPr>
          <p:cNvSpPr/>
          <p:nvPr/>
        </p:nvSpPr>
        <p:spPr>
          <a:xfrm>
            <a:off x="347098" y="3606800"/>
            <a:ext cx="1852868" cy="2832100"/>
          </a:xfrm>
          <a:prstGeom prst="rect">
            <a:avLst/>
          </a:prstGeom>
          <a:solidFill>
            <a:schemeClr val="bg2"/>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0" name="Tekstfelt 19">
            <a:extLst>
              <a:ext uri="{FF2B5EF4-FFF2-40B4-BE49-F238E27FC236}">
                <a16:creationId xmlns:a16="http://schemas.microsoft.com/office/drawing/2014/main" id="{39459BE7-BC25-5656-6640-0986E2CB54A7}"/>
              </a:ext>
            </a:extLst>
          </p:cNvPr>
          <p:cNvSpPr txBox="1"/>
          <p:nvPr/>
        </p:nvSpPr>
        <p:spPr>
          <a:xfrm>
            <a:off x="347097" y="3752495"/>
            <a:ext cx="1826241" cy="1015663"/>
          </a:xfrm>
          <a:prstGeom prst="rect">
            <a:avLst/>
          </a:prstGeom>
          <a:noFill/>
        </p:spPr>
        <p:txBody>
          <a:bodyPr wrap="square" rtlCol="0">
            <a:spAutoFit/>
          </a:bodyPr>
          <a:lstStyle/>
          <a:p>
            <a:pPr algn="ctr"/>
            <a:r>
              <a:rPr lang="da-DK" dirty="0"/>
              <a:t>CO2e pr. ansat</a:t>
            </a:r>
          </a:p>
          <a:p>
            <a:pPr algn="ctr"/>
            <a:endParaRPr lang="da-DK" dirty="0"/>
          </a:p>
          <a:p>
            <a:pPr algn="ctr"/>
            <a:r>
              <a:rPr lang="da-DK" sz="24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62,28 ton</a:t>
            </a:r>
          </a:p>
        </p:txBody>
      </p:sp>
      <p:sp>
        <p:nvSpPr>
          <p:cNvPr id="21" name="Tekstfelt 20">
            <a:extLst>
              <a:ext uri="{FF2B5EF4-FFF2-40B4-BE49-F238E27FC236}">
                <a16:creationId xmlns:a16="http://schemas.microsoft.com/office/drawing/2014/main" id="{F86ED41A-7F68-BC6F-7B51-5862A75D8839}"/>
              </a:ext>
            </a:extLst>
          </p:cNvPr>
          <p:cNvSpPr txBox="1"/>
          <p:nvPr/>
        </p:nvSpPr>
        <p:spPr>
          <a:xfrm>
            <a:off x="298273" y="5112377"/>
            <a:ext cx="1826241" cy="1015663"/>
          </a:xfrm>
          <a:prstGeom prst="rect">
            <a:avLst/>
          </a:prstGeom>
          <a:noFill/>
        </p:spPr>
        <p:txBody>
          <a:bodyPr wrap="square" rtlCol="0">
            <a:spAutoFit/>
          </a:bodyPr>
          <a:lstStyle/>
          <a:p>
            <a:pPr algn="ctr"/>
            <a:r>
              <a:rPr lang="da-DK" dirty="0"/>
              <a:t>CO2e pr. m2</a:t>
            </a:r>
          </a:p>
          <a:p>
            <a:pPr algn="ctr"/>
            <a:endParaRPr lang="da-DK" dirty="0"/>
          </a:p>
          <a:p>
            <a:pPr algn="ctr"/>
            <a:r>
              <a:rPr lang="da-DK" sz="24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1,19 ton</a:t>
            </a:r>
          </a:p>
        </p:txBody>
      </p:sp>
    </p:spTree>
    <p:extLst>
      <p:ext uri="{BB962C8B-B14F-4D97-AF65-F5344CB8AC3E}">
        <p14:creationId xmlns:p14="http://schemas.microsoft.com/office/powerpoint/2010/main" val="27462944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 name="Rectangle 103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9" name="A1AB07B3-180C-49E3-90D6-A132AC154545" descr="IMG_1561.jpeg">
            <a:extLst>
              <a:ext uri="{FF2B5EF4-FFF2-40B4-BE49-F238E27FC236}">
                <a16:creationId xmlns:a16="http://schemas.microsoft.com/office/drawing/2014/main" id="{3DC410F0-428A-E658-4F03-481AEA9A2C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6999" b="40822"/>
          <a:stretch>
            <a:fill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ktangel 1">
            <a:extLst>
              <a:ext uri="{FF2B5EF4-FFF2-40B4-BE49-F238E27FC236}">
                <a16:creationId xmlns:a16="http://schemas.microsoft.com/office/drawing/2014/main" id="{2D5A3849-1F2A-F32F-2DAE-87B898E3687F}"/>
              </a:ext>
            </a:extLst>
          </p:cNvPr>
          <p:cNvSpPr/>
          <p:nvPr/>
        </p:nvSpPr>
        <p:spPr>
          <a:xfrm>
            <a:off x="70337" y="894303"/>
            <a:ext cx="12120139" cy="7725192"/>
          </a:xfrm>
          <a:prstGeom prst="rect">
            <a:avLst/>
          </a:prstGeom>
          <a:noFill/>
          <a:ln>
            <a:noFill/>
          </a:ln>
        </p:spPr>
        <p:txBody>
          <a:bodyPr wrap="square" lIns="91440" tIns="45720" rIns="91440" bIns="45720">
            <a:spAutoFit/>
          </a:bodyPr>
          <a:lstStyle/>
          <a:p>
            <a:r>
              <a:rPr lang="da-DK" sz="49600" b="1" cap="none" spc="0" dirty="0">
                <a:ln w="22225">
                  <a:noFill/>
                  <a:prstDash val="solid"/>
                </a:ln>
                <a:solidFill>
                  <a:schemeClr val="accent3"/>
                </a:solidFill>
                <a:effectLst/>
              </a:rPr>
              <a:t>E</a:t>
            </a:r>
            <a:r>
              <a:rPr lang="da-DK" sz="49600" b="1" cap="none" spc="0" dirty="0">
                <a:ln w="22225">
                  <a:noFill/>
                  <a:prstDash val="solid"/>
                </a:ln>
                <a:solidFill>
                  <a:schemeClr val="accent3">
                    <a:alpha val="26000"/>
                  </a:schemeClr>
                </a:solidFill>
                <a:effectLst/>
              </a:rPr>
              <a:t>SG</a:t>
            </a:r>
          </a:p>
        </p:txBody>
      </p:sp>
      <p:sp>
        <p:nvSpPr>
          <p:cNvPr id="3" name="Pladsholder til slidenummer 2">
            <a:extLst>
              <a:ext uri="{FF2B5EF4-FFF2-40B4-BE49-F238E27FC236}">
                <a16:creationId xmlns:a16="http://schemas.microsoft.com/office/drawing/2014/main" id="{D477EB47-6866-4D27-435C-EBD45B67E398}"/>
              </a:ext>
            </a:extLst>
          </p:cNvPr>
          <p:cNvSpPr>
            <a:spLocks noGrp="1"/>
          </p:cNvSpPr>
          <p:nvPr>
            <p:ph type="sldNum" sz="quarter" idx="12"/>
          </p:nvPr>
        </p:nvSpPr>
        <p:spPr/>
        <p:txBody>
          <a:bodyPr/>
          <a:lstStyle/>
          <a:p>
            <a:fld id="{EB93946D-B42F-4823-902F-AA036186979B}" type="slidenum">
              <a:rPr lang="da-DK" smtClean="0"/>
              <a:t>9</a:t>
            </a:fld>
            <a:endParaRPr lang="da-DK" dirty="0"/>
          </a:p>
        </p:txBody>
      </p:sp>
    </p:spTree>
    <p:extLst>
      <p:ext uri="{BB962C8B-B14F-4D97-AF65-F5344CB8AC3E}">
        <p14:creationId xmlns:p14="http://schemas.microsoft.com/office/powerpoint/2010/main" val="1540779354"/>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3541</TotalTime>
  <Words>2166</Words>
  <Application>Microsoft Office PowerPoint</Application>
  <PresentationFormat>Widescreen</PresentationFormat>
  <Paragraphs>341</Paragraphs>
  <Slides>23</Slides>
  <Notes>2</Notes>
  <HiddenSlides>0</HiddenSlides>
  <MMClips>0</MMClips>
  <ScaleCrop>false</ScaleCrop>
  <HeadingPairs>
    <vt:vector size="6" baseType="variant">
      <vt:variant>
        <vt:lpstr>Benyttede skrifttyper</vt:lpstr>
      </vt:variant>
      <vt:variant>
        <vt:i4>5</vt:i4>
      </vt:variant>
      <vt:variant>
        <vt:lpstr>Tema</vt:lpstr>
      </vt:variant>
      <vt:variant>
        <vt:i4>1</vt:i4>
      </vt:variant>
      <vt:variant>
        <vt:lpstr>Slidetitler</vt:lpstr>
      </vt:variant>
      <vt:variant>
        <vt:i4>23</vt:i4>
      </vt:variant>
    </vt:vector>
  </HeadingPairs>
  <TitlesOfParts>
    <vt:vector size="29" baseType="lpstr">
      <vt:lpstr>Aptos</vt:lpstr>
      <vt:lpstr>Aptos Display</vt:lpstr>
      <vt:lpstr>Arial</vt:lpstr>
      <vt:lpstr>Calibri</vt:lpstr>
      <vt:lpstr>Segoe UI</vt:lpstr>
      <vt:lpstr>Office-tema</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Helle Sørensen</dc:creator>
  <cp:lastModifiedBy>Helle Sørensen</cp:lastModifiedBy>
  <cp:revision>19</cp:revision>
  <dcterms:created xsi:type="dcterms:W3CDTF">2025-05-21T11:49:11Z</dcterms:created>
  <dcterms:modified xsi:type="dcterms:W3CDTF">2026-05-20T13:51:47Z</dcterms:modified>
</cp:coreProperties>
</file>